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3.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4.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7" r:id="rId2"/>
    <p:sldId id="281" r:id="rId3"/>
    <p:sldId id="258" r:id="rId4"/>
    <p:sldId id="259" r:id="rId5"/>
    <p:sldId id="260" r:id="rId6"/>
    <p:sldId id="265" r:id="rId7"/>
    <p:sldId id="261" r:id="rId8"/>
    <p:sldId id="282" r:id="rId9"/>
    <p:sldId id="262" r:id="rId10"/>
    <p:sldId id="263" r:id="rId11"/>
    <p:sldId id="266" r:id="rId12"/>
    <p:sldId id="264" r:id="rId13"/>
    <p:sldId id="268" r:id="rId14"/>
    <p:sldId id="269" r:id="rId15"/>
    <p:sldId id="284" r:id="rId16"/>
    <p:sldId id="270" r:id="rId17"/>
    <p:sldId id="272" r:id="rId18"/>
    <p:sldId id="271" r:id="rId19"/>
    <p:sldId id="273" r:id="rId20"/>
    <p:sldId id="274" r:id="rId21"/>
    <p:sldId id="275" r:id="rId22"/>
    <p:sldId id="280" r:id="rId23"/>
    <p:sldId id="285"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 d="1"/>
        <a:sy n="1" d="1"/>
      </p:scale>
      <p:origin x="0" y="0"/>
    </p:cViewPr>
  </p:notesTextViewPr>
  <p:sorterViewPr>
    <p:cViewPr>
      <p:scale>
        <a:sx n="100" d="100"/>
        <a:sy n="100" d="100"/>
      </p:scale>
      <p:origin x="0" y="-64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FE4080-C577-41C6-BDCE-B35A5C7A88C2}" type="datetimeFigureOut">
              <a:rPr lang="en-US" smtClean="0"/>
              <a:t>3/25/2019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C757BA-B63B-4A85-B0D1-0E785269A94F}" type="slidenum">
              <a:rPr lang="en-US" smtClean="0"/>
              <a:t>‹#›</a:t>
            </a:fld>
            <a:endParaRPr lang="en-US"/>
          </a:p>
        </p:txBody>
      </p:sp>
    </p:spTree>
    <p:extLst>
      <p:ext uri="{BB962C8B-B14F-4D97-AF65-F5344CB8AC3E}">
        <p14:creationId xmlns:p14="http://schemas.microsoft.com/office/powerpoint/2010/main" val="3638256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ln>
            <a:miter lim="800000"/>
            <a:headEnd/>
            <a:tailEnd/>
          </a:ln>
        </p:spPr>
        <p:txBody>
          <a:bodyPr/>
          <a:lstStyle/>
          <a:p>
            <a:fld id="{E6057BD9-4653-4C1D-8E40-AAD06451BFEA}" type="slidenum">
              <a:rPr lang="en-US" smtClean="0">
                <a:latin typeface="Arial" charset="0"/>
                <a:cs typeface="Arial" charset="0"/>
              </a:rPr>
              <a:pPr/>
              <a:t>1</a:t>
            </a:fld>
            <a:endParaRPr lang="en-US">
              <a:latin typeface="Arial" charset="0"/>
              <a:cs typeface="Arial" charset="0"/>
            </a:endParaRPr>
          </a:p>
        </p:txBody>
      </p:sp>
      <p:sp>
        <p:nvSpPr>
          <p:cNvPr id="235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556" name="Rectangle 3"/>
          <p:cNvSpPr>
            <a:spLocks noGrp="1" noChangeArrowheads="1"/>
          </p:cNvSpPr>
          <p:nvPr>
            <p:ph type="body" idx="1"/>
          </p:nvPr>
        </p:nvSpPr>
        <p:spPr bwMode="auto">
          <a:noFill/>
        </p:spPr>
        <p:txBody>
          <a:bodyPr/>
          <a:lstStyle/>
          <a:p>
            <a:pPr eaLnBrk="1" hangingPunct="1"/>
            <a:endParaRPr lang="en-US">
              <a:latin typeface="Arial" charset="0"/>
              <a:ea typeface="ＭＳ Ｐゴシック" pitchFamily="-107" charset="-128"/>
            </a:endParaRPr>
          </a:p>
        </p:txBody>
      </p:sp>
    </p:spTree>
    <p:extLst>
      <p:ext uri="{BB962C8B-B14F-4D97-AF65-F5344CB8AC3E}">
        <p14:creationId xmlns:p14="http://schemas.microsoft.com/office/powerpoint/2010/main" val="1211163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a:ea typeface="ＭＳ Ｐゴシック" pitchFamily="-107" charset="-128"/>
            </a:endParaRPr>
          </a:p>
        </p:txBody>
      </p:sp>
      <p:sp>
        <p:nvSpPr>
          <p:cNvPr id="24580" name="Slide Number Placeholder 3"/>
          <p:cNvSpPr>
            <a:spLocks noGrp="1"/>
          </p:cNvSpPr>
          <p:nvPr>
            <p:ph type="sldNum" sz="quarter" idx="5"/>
          </p:nvPr>
        </p:nvSpPr>
        <p:spPr bwMode="auto">
          <a:noFill/>
          <a:ln>
            <a:miter lim="800000"/>
            <a:headEnd/>
            <a:tailEnd/>
          </a:ln>
        </p:spPr>
        <p:txBody>
          <a:bodyPr/>
          <a:lstStyle/>
          <a:p>
            <a:fld id="{F2D4A467-544B-4214-B265-C90CB3368874}" type="slidenum">
              <a:rPr lang="en-US" smtClean="0"/>
              <a:pPr/>
              <a:t>7</a:t>
            </a:fld>
            <a:endParaRPr lang="en-US"/>
          </a:p>
        </p:txBody>
      </p:sp>
    </p:spTree>
    <p:extLst>
      <p:ext uri="{BB962C8B-B14F-4D97-AF65-F5344CB8AC3E}">
        <p14:creationId xmlns:p14="http://schemas.microsoft.com/office/powerpoint/2010/main" val="2101553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endParaRPr lang="en-US">
              <a:ea typeface="ＭＳ Ｐゴシック" pitchFamily="-107" charset="-128"/>
            </a:endParaRPr>
          </a:p>
        </p:txBody>
      </p:sp>
      <p:sp>
        <p:nvSpPr>
          <p:cNvPr id="24580" name="Slide Number Placeholder 3"/>
          <p:cNvSpPr>
            <a:spLocks noGrp="1"/>
          </p:cNvSpPr>
          <p:nvPr>
            <p:ph type="sldNum" sz="quarter" idx="5"/>
          </p:nvPr>
        </p:nvSpPr>
        <p:spPr bwMode="auto">
          <a:noFill/>
          <a:ln>
            <a:miter lim="800000"/>
            <a:headEnd/>
            <a:tailEnd/>
          </a:ln>
        </p:spPr>
        <p:txBody>
          <a:bodyPr/>
          <a:lstStyle/>
          <a:p>
            <a:fld id="{F2D4A467-544B-4214-B265-C90CB3368874}" type="slidenum">
              <a:rPr lang="en-US" smtClean="0"/>
              <a:pPr/>
              <a:t>8</a:t>
            </a:fld>
            <a:endParaRPr lang="en-US"/>
          </a:p>
        </p:txBody>
      </p:sp>
    </p:spTree>
    <p:extLst>
      <p:ext uri="{BB962C8B-B14F-4D97-AF65-F5344CB8AC3E}">
        <p14:creationId xmlns:p14="http://schemas.microsoft.com/office/powerpoint/2010/main" val="3098864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Tx/>
              <a:buChar char="•"/>
            </a:pPr>
            <a:r>
              <a:rPr lang="en-US">
                <a:solidFill>
                  <a:srgbClr val="00060C"/>
                </a:solidFill>
                <a:latin typeface="Arial" charset="0"/>
              </a:rPr>
              <a:t>Increasing cognitive capacities in adolescence (i.e., abstract thinking &amp; self-reflection)</a:t>
            </a:r>
          </a:p>
          <a:p>
            <a:pPr>
              <a:spcBef>
                <a:spcPct val="0"/>
              </a:spcBef>
            </a:pPr>
            <a:endParaRPr lang="en-US" sz="300">
              <a:solidFill>
                <a:srgbClr val="00060C"/>
              </a:solidFill>
              <a:latin typeface="Arial" charset="0"/>
            </a:endParaRPr>
          </a:p>
          <a:p>
            <a:pPr>
              <a:spcBef>
                <a:spcPct val="0"/>
              </a:spcBef>
              <a:buFontTx/>
              <a:buChar char="•"/>
            </a:pPr>
            <a:r>
              <a:rPr lang="en-US">
                <a:solidFill>
                  <a:srgbClr val="00060C"/>
                </a:solidFill>
                <a:latin typeface="Arial" charset="0"/>
              </a:rPr>
              <a:t>The transition to adulthood is approaching along with the need to adapt to adult role requirements</a:t>
            </a:r>
          </a:p>
          <a:p>
            <a:pPr eaLnBrk="1" hangingPunct="1">
              <a:spcBef>
                <a:spcPct val="0"/>
              </a:spcBef>
            </a:pPr>
            <a:endParaRPr lang="en-CA"/>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CE7A9F9-AC66-4150-A16F-269460670949}" type="slidenum">
              <a:rPr lang="en-CA" smtClean="0"/>
              <a:pPr/>
              <a:t>18</a:t>
            </a:fld>
            <a:endParaRPr lang="en-CA"/>
          </a:p>
        </p:txBody>
      </p:sp>
    </p:spTree>
    <p:extLst>
      <p:ext uri="{BB962C8B-B14F-4D97-AF65-F5344CB8AC3E}">
        <p14:creationId xmlns:p14="http://schemas.microsoft.com/office/powerpoint/2010/main" val="235093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0C5BE68-D564-4AC4-8768-6DB2F7EFEFA8}" type="datetimeFigureOut">
              <a:rPr lang="en-US" smtClean="0"/>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2309CC-DE54-42D6-ACF9-B9456246638A}" type="slidenum">
              <a:rPr lang="en-US" smtClean="0"/>
              <a:t>‹#›</a:t>
            </a:fld>
            <a:endParaRPr lang="en-US"/>
          </a:p>
        </p:txBody>
      </p:sp>
    </p:spTree>
    <p:extLst>
      <p:ext uri="{BB962C8B-B14F-4D97-AF65-F5344CB8AC3E}">
        <p14:creationId xmlns:p14="http://schemas.microsoft.com/office/powerpoint/2010/main" val="3065526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C5BE68-D564-4AC4-8768-6DB2F7EFEFA8}" type="datetimeFigureOut">
              <a:rPr lang="en-US" smtClean="0"/>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2309CC-DE54-42D6-ACF9-B9456246638A}" type="slidenum">
              <a:rPr lang="en-US" smtClean="0"/>
              <a:t>‹#›</a:t>
            </a:fld>
            <a:endParaRPr lang="en-US"/>
          </a:p>
        </p:txBody>
      </p:sp>
    </p:spTree>
    <p:extLst>
      <p:ext uri="{BB962C8B-B14F-4D97-AF65-F5344CB8AC3E}">
        <p14:creationId xmlns:p14="http://schemas.microsoft.com/office/powerpoint/2010/main" val="3387519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C5BE68-D564-4AC4-8768-6DB2F7EFEFA8}" type="datetimeFigureOut">
              <a:rPr lang="en-US" smtClean="0"/>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2309CC-DE54-42D6-ACF9-B9456246638A}" type="slidenum">
              <a:rPr lang="en-US" smtClean="0"/>
              <a:t>‹#›</a:t>
            </a:fld>
            <a:endParaRPr lang="en-US"/>
          </a:p>
        </p:txBody>
      </p:sp>
    </p:spTree>
    <p:extLst>
      <p:ext uri="{BB962C8B-B14F-4D97-AF65-F5344CB8AC3E}">
        <p14:creationId xmlns:p14="http://schemas.microsoft.com/office/powerpoint/2010/main" val="3089353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0C5BE68-D564-4AC4-8768-6DB2F7EFEFA8}" type="datetimeFigureOut">
              <a:rPr lang="en-US" smtClean="0"/>
              <a:t>3/25/2019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2309CC-DE54-42D6-ACF9-B9456246638A}" type="slidenum">
              <a:rPr lang="en-US" smtClean="0"/>
              <a:t>‹#›</a:t>
            </a:fld>
            <a:endParaRPr lang="en-US"/>
          </a:p>
        </p:txBody>
      </p:sp>
    </p:spTree>
    <p:extLst>
      <p:ext uri="{BB962C8B-B14F-4D97-AF65-F5344CB8AC3E}">
        <p14:creationId xmlns:p14="http://schemas.microsoft.com/office/powerpoint/2010/main" val="2355623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0C5BE68-D564-4AC4-8768-6DB2F7EFEFA8}" type="datetimeFigureOut">
              <a:rPr lang="en-US" smtClean="0"/>
              <a:t>3/25/2019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2309CC-DE54-42D6-ACF9-B9456246638A}" type="slidenum">
              <a:rPr lang="en-US" smtClean="0"/>
              <a:t>‹#›</a:t>
            </a:fld>
            <a:endParaRPr lang="en-US"/>
          </a:p>
        </p:txBody>
      </p:sp>
    </p:spTree>
    <p:extLst>
      <p:ext uri="{BB962C8B-B14F-4D97-AF65-F5344CB8AC3E}">
        <p14:creationId xmlns:p14="http://schemas.microsoft.com/office/powerpoint/2010/main" val="489930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0C5BE68-D564-4AC4-8768-6DB2F7EFEFA8}" type="datetimeFigureOut">
              <a:rPr lang="en-US" smtClean="0"/>
              <a:t>3/25/2019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2309CC-DE54-42D6-ACF9-B9456246638A}" type="slidenum">
              <a:rPr lang="en-US" smtClean="0"/>
              <a:t>‹#›</a:t>
            </a:fld>
            <a:endParaRPr lang="en-US"/>
          </a:p>
        </p:txBody>
      </p:sp>
    </p:spTree>
    <p:extLst>
      <p:ext uri="{BB962C8B-B14F-4D97-AF65-F5344CB8AC3E}">
        <p14:creationId xmlns:p14="http://schemas.microsoft.com/office/powerpoint/2010/main" val="328541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C5BE68-D564-4AC4-8768-6DB2F7EFEFA8}" type="datetimeFigureOut">
              <a:rPr lang="en-US" smtClean="0"/>
              <a:t>3/25/2019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2309CC-DE54-42D6-ACF9-B9456246638A}" type="slidenum">
              <a:rPr lang="en-US" smtClean="0"/>
              <a:t>‹#›</a:t>
            </a:fld>
            <a:endParaRPr lang="en-US"/>
          </a:p>
        </p:txBody>
      </p:sp>
    </p:spTree>
    <p:extLst>
      <p:ext uri="{BB962C8B-B14F-4D97-AF65-F5344CB8AC3E}">
        <p14:creationId xmlns:p14="http://schemas.microsoft.com/office/powerpoint/2010/main" val="1665079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C5BE68-D564-4AC4-8768-6DB2F7EFEFA8}" type="datetimeFigureOut">
              <a:rPr lang="en-US" smtClean="0"/>
              <a:t>3/25/2019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2309CC-DE54-42D6-ACF9-B9456246638A}" type="slidenum">
              <a:rPr lang="en-US" smtClean="0"/>
              <a:t>‹#›</a:t>
            </a:fld>
            <a:endParaRPr lang="en-US"/>
          </a:p>
        </p:txBody>
      </p:sp>
    </p:spTree>
    <p:extLst>
      <p:ext uri="{BB962C8B-B14F-4D97-AF65-F5344CB8AC3E}">
        <p14:creationId xmlns:p14="http://schemas.microsoft.com/office/powerpoint/2010/main" val="258896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C5BE68-D564-4AC4-8768-6DB2F7EFEFA8}" type="datetimeFigureOut">
              <a:rPr lang="en-US" smtClean="0"/>
              <a:t>3/25/2019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2309CC-DE54-42D6-ACF9-B9456246638A}" type="slidenum">
              <a:rPr lang="en-US" smtClean="0"/>
              <a:t>‹#›</a:t>
            </a:fld>
            <a:endParaRPr lang="en-US"/>
          </a:p>
        </p:txBody>
      </p:sp>
    </p:spTree>
    <p:extLst>
      <p:ext uri="{BB962C8B-B14F-4D97-AF65-F5344CB8AC3E}">
        <p14:creationId xmlns:p14="http://schemas.microsoft.com/office/powerpoint/2010/main" val="2896467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C5BE68-D564-4AC4-8768-6DB2F7EFEFA8}" type="datetimeFigureOut">
              <a:rPr lang="en-US" smtClean="0"/>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2309CC-DE54-42D6-ACF9-B9456246638A}" type="slidenum">
              <a:rPr lang="en-US" smtClean="0"/>
              <a:t>‹#›</a:t>
            </a:fld>
            <a:endParaRPr lang="en-US"/>
          </a:p>
        </p:txBody>
      </p:sp>
    </p:spTree>
    <p:extLst>
      <p:ext uri="{BB962C8B-B14F-4D97-AF65-F5344CB8AC3E}">
        <p14:creationId xmlns:p14="http://schemas.microsoft.com/office/powerpoint/2010/main" val="348333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C5BE68-D564-4AC4-8768-6DB2F7EFEFA8}" type="datetimeFigureOut">
              <a:rPr lang="en-US" smtClean="0"/>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2309CC-DE54-42D6-ACF9-B9456246638A}" type="slidenum">
              <a:rPr lang="en-US" smtClean="0"/>
              <a:t>‹#›</a:t>
            </a:fld>
            <a:endParaRPr lang="en-US"/>
          </a:p>
        </p:txBody>
      </p:sp>
    </p:spTree>
    <p:extLst>
      <p:ext uri="{BB962C8B-B14F-4D97-AF65-F5344CB8AC3E}">
        <p14:creationId xmlns:p14="http://schemas.microsoft.com/office/powerpoint/2010/main" val="30528819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b="0"/>
            </a:lvl1pPr>
          </a:lstStyle>
          <a:p>
            <a:pPr>
              <a:defRPr/>
            </a:pPr>
            <a:r>
              <a:rPr lang="en-US"/>
              <a:t>Copyright © Pearson Education 2010 </a:t>
            </a:r>
          </a:p>
        </p:txBody>
      </p:sp>
      <p:sp>
        <p:nvSpPr>
          <p:cNvPr id="7" name="Rectangle 6"/>
          <p:cNvSpPr>
            <a:spLocks noGrp="1" noChangeArrowheads="1"/>
          </p:cNvSpPr>
          <p:nvPr>
            <p:ph type="sldNum" sz="quarter" idx="12"/>
          </p:nvPr>
        </p:nvSpPr>
        <p:spPr/>
        <p:txBody>
          <a:bodyPr/>
          <a:lstStyle>
            <a:lvl1pPr>
              <a:defRPr/>
            </a:lvl1pPr>
          </a:lstStyle>
          <a:p>
            <a:pPr>
              <a:defRPr/>
            </a:pPr>
            <a:fld id="{5889B312-42CD-415A-A5D1-3016A1330B65}" type="slidenum">
              <a:rPr lang="en-US"/>
              <a:pPr>
                <a:defRPr/>
              </a:pPr>
              <a:t>‹#›</a:t>
            </a:fld>
            <a:endParaRPr lang="en-US"/>
          </a:p>
        </p:txBody>
      </p:sp>
    </p:spTree>
    <p:extLst>
      <p:ext uri="{BB962C8B-B14F-4D97-AF65-F5344CB8AC3E}">
        <p14:creationId xmlns:p14="http://schemas.microsoft.com/office/powerpoint/2010/main" val="1710802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5800" y="41148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b="0"/>
            </a:lvl1pPr>
          </a:lstStyle>
          <a:p>
            <a:pPr>
              <a:defRPr/>
            </a:pPr>
            <a:r>
              <a:rPr lang="en-US"/>
              <a:t>Copyright © Pearson Education 2010 </a:t>
            </a:r>
          </a:p>
        </p:txBody>
      </p:sp>
      <p:sp>
        <p:nvSpPr>
          <p:cNvPr id="7" name="Rectangle 6"/>
          <p:cNvSpPr>
            <a:spLocks noGrp="1" noChangeArrowheads="1"/>
          </p:cNvSpPr>
          <p:nvPr>
            <p:ph type="sldNum" sz="quarter" idx="12"/>
          </p:nvPr>
        </p:nvSpPr>
        <p:spPr/>
        <p:txBody>
          <a:bodyPr/>
          <a:lstStyle>
            <a:lvl1pPr>
              <a:defRPr/>
            </a:lvl1pPr>
          </a:lstStyle>
          <a:p>
            <a:pPr>
              <a:defRPr/>
            </a:pPr>
            <a:fld id="{626DB7EA-6D0C-4074-B19B-49F41CA9F5BF}" type="slidenum">
              <a:rPr lang="en-US"/>
              <a:pPr>
                <a:defRPr/>
              </a:pPr>
              <a:t>‹#›</a:t>
            </a:fld>
            <a:endParaRPr lang="en-US"/>
          </a:p>
        </p:txBody>
      </p:sp>
    </p:spTree>
    <p:extLst>
      <p:ext uri="{BB962C8B-B14F-4D97-AF65-F5344CB8AC3E}">
        <p14:creationId xmlns:p14="http://schemas.microsoft.com/office/powerpoint/2010/main" val="2317356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endParaRPr lang="en-CA"/>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3A429AF3-BB24-44F1-AEA2-044078CFCA5D}" type="slidenum">
              <a:rPr lang="en-US"/>
              <a:pPr>
                <a:defRPr/>
              </a:pPr>
              <a:t>‹#›</a:t>
            </a:fld>
            <a:endParaRPr lang="en-US"/>
          </a:p>
        </p:txBody>
      </p:sp>
    </p:spTree>
    <p:extLst>
      <p:ext uri="{BB962C8B-B14F-4D97-AF65-F5344CB8AC3E}">
        <p14:creationId xmlns:p14="http://schemas.microsoft.com/office/powerpoint/2010/main" val="13653608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CA"/>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90AFAAEA-8CFB-42F4-98B8-4DA10D09BFE7}" type="slidenum">
              <a:rPr lang="en-US"/>
              <a:pPr>
                <a:defRPr/>
              </a:pPr>
              <a:t>‹#›</a:t>
            </a:fld>
            <a:endParaRPr lang="en-US"/>
          </a:p>
        </p:txBody>
      </p:sp>
    </p:spTree>
    <p:extLst>
      <p:ext uri="{BB962C8B-B14F-4D97-AF65-F5344CB8AC3E}">
        <p14:creationId xmlns:p14="http://schemas.microsoft.com/office/powerpoint/2010/main" val="15619705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CA"/>
          </a:p>
        </p:txBody>
      </p:sp>
      <p:sp>
        <p:nvSpPr>
          <p:cNvPr id="3" name="Table Placeholder 2"/>
          <p:cNvSpPr>
            <a:spLocks noGrp="1"/>
          </p:cNvSpPr>
          <p:nvPr>
            <p:ph type="tbl" idx="1"/>
          </p:nvPr>
        </p:nvSpPr>
        <p:spPr>
          <a:xfrm>
            <a:off x="457200" y="1600200"/>
            <a:ext cx="8229600" cy="4525963"/>
          </a:xfrm>
        </p:spPr>
        <p:txBody>
          <a:bodyPr>
            <a:normAutofit/>
          </a:bodyPr>
          <a:lstStyle/>
          <a:p>
            <a:pPr lvl="0"/>
            <a:endParaRPr lang="en-CA" noProof="0"/>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A08D81CC-BBF8-44E8-A045-E8A31F8F33D2}" type="slidenum">
              <a:rPr lang="en-US"/>
              <a:pPr>
                <a:defRPr/>
              </a:pPr>
              <a:t>‹#›</a:t>
            </a:fld>
            <a:endParaRPr lang="en-US"/>
          </a:p>
        </p:txBody>
      </p:sp>
    </p:spTree>
    <p:extLst>
      <p:ext uri="{BB962C8B-B14F-4D97-AF65-F5344CB8AC3E}">
        <p14:creationId xmlns:p14="http://schemas.microsoft.com/office/powerpoint/2010/main" val="1722510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C5BE68-D564-4AC4-8768-6DB2F7EFEFA8}" type="datetimeFigureOut">
              <a:rPr lang="en-US" smtClean="0"/>
              <a:t>3/25/2019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2309CC-DE54-42D6-ACF9-B9456246638A}" type="slidenum">
              <a:rPr lang="en-US" smtClean="0"/>
              <a:t>‹#›</a:t>
            </a:fld>
            <a:endParaRPr lang="en-US"/>
          </a:p>
        </p:txBody>
      </p:sp>
    </p:spTree>
    <p:extLst>
      <p:ext uri="{BB962C8B-B14F-4D97-AF65-F5344CB8AC3E}">
        <p14:creationId xmlns:p14="http://schemas.microsoft.com/office/powerpoint/2010/main" val="34393513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6.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14.xml"/><Relationship Id="rId7" Type="http://schemas.openxmlformats.org/officeDocument/2006/relationships/slideLayout" Target="../slideLayouts/slideLayout13.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s>
</file>

<file path=ppt/slides/_rels/slide8.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notesSlide" Target="../notesSlides/notesSlide3.xml"/><Relationship Id="rId4"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2.xml"/><Relationship Id="rId1" Type="http://schemas.openxmlformats.org/officeDocument/2006/relationships/tags" Target="../tags/tag21.xml"/></Relationships>
</file>

<file path=ppt/slides/_rels/slide10.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4"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9.xml"/><Relationship Id="rId1" Type="http://schemas.openxmlformats.org/officeDocument/2006/relationships/tags" Target="../tags/tag28.xml"/></Relationships>
</file>

<file path=ppt/slides/_rels/slide13.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4.xml"/><Relationship Id="rId1" Type="http://schemas.openxmlformats.org/officeDocument/2006/relationships/tags" Target="../tags/tag33.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slideLayout" Target="../slideLayouts/slideLayout2.xml"/><Relationship Id="rId4" Type="http://schemas.openxmlformats.org/officeDocument/2006/relationships/tags" Target="../tags/tag38.xml"/></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41.xml"/><Relationship Id="rId7" Type="http://schemas.openxmlformats.org/officeDocument/2006/relationships/tags" Target="../tags/tag45.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19.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tags" Target="../tags/tag49.xml"/><Relationship Id="rId7" Type="http://schemas.openxmlformats.org/officeDocument/2006/relationships/slideLayout" Target="../slideLayouts/slideLayout14.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s>
</file>

<file path=ppt/slides/_rels/slide20.xml.rels><?xml version="1.0" encoding="UTF-8" standalone="yes"?>
<Relationships xmlns="http://schemas.openxmlformats.org/package/2006/relationships"><Relationship Id="rId8" Type="http://schemas.openxmlformats.org/officeDocument/2006/relationships/tags" Target="../tags/tag60.xml"/><Relationship Id="rId3" Type="http://schemas.openxmlformats.org/officeDocument/2006/relationships/tags" Target="../tags/tag55.xml"/><Relationship Id="rId7" Type="http://schemas.openxmlformats.org/officeDocument/2006/relationships/tags" Target="../tags/tag59.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slideLayout" Target="../slideLayouts/slideLayout2.xml"/><Relationship Id="rId5" Type="http://schemas.openxmlformats.org/officeDocument/2006/relationships/tags" Target="../tags/tag57.xml"/><Relationship Id="rId10" Type="http://schemas.openxmlformats.org/officeDocument/2006/relationships/tags" Target="../tags/tag62.xml"/><Relationship Id="rId4" Type="http://schemas.openxmlformats.org/officeDocument/2006/relationships/tags" Target="../tags/tag56.xml"/><Relationship Id="rId9" Type="http://schemas.openxmlformats.org/officeDocument/2006/relationships/tags" Target="../tags/tag6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64.xml"/><Relationship Id="rId1" Type="http://schemas.openxmlformats.org/officeDocument/2006/relationships/tags" Target="../tags/tag63.xml"/></Relationships>
</file>

<file path=ppt/slides/_rels/slide22.xml.rels><?xml version="1.0" encoding="UTF-8" standalone="yes"?>
<Relationships xmlns="http://schemas.openxmlformats.org/package/2006/relationships"><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tags" Target="../tags/tag65.xml"/><Relationship Id="rId5" Type="http://schemas.openxmlformats.org/officeDocument/2006/relationships/slideLayout" Target="../slideLayouts/slideLayout16.xml"/><Relationship Id="rId4" Type="http://schemas.openxmlformats.org/officeDocument/2006/relationships/tags" Target="../tags/tag6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txBox="1">
            <a:spLocks noChangeArrowheads="1"/>
          </p:cNvSpPr>
          <p:nvPr>
            <p:custDataLst>
              <p:tags r:id="rId1"/>
            </p:custDataLst>
          </p:nvPr>
        </p:nvSpPr>
        <p:spPr bwMode="auto">
          <a:xfrm>
            <a:off x="2195513" y="2708275"/>
            <a:ext cx="5184775" cy="1728788"/>
          </a:xfrm>
          <a:prstGeom prst="rect">
            <a:avLst/>
          </a:prstGeom>
          <a:noFill/>
          <a:ln w="9525">
            <a:noFill/>
            <a:miter lim="800000"/>
            <a:headEnd/>
            <a:tailEnd/>
          </a:ln>
        </p:spPr>
        <p:txBody>
          <a:bodyPr/>
          <a:lstStyle/>
          <a:p>
            <a:pPr algn="ctr">
              <a:spcBef>
                <a:spcPct val="20000"/>
              </a:spcBef>
            </a:pPr>
            <a:r>
              <a:rPr lang="en-US" sz="3200" i="0" dirty="0">
                <a:solidFill>
                  <a:srgbClr val="660066"/>
                </a:solidFill>
                <a:latin typeface="Arial" charset="0"/>
              </a:rPr>
              <a:t>Family Relationships, Culture, and Adolescent Development</a:t>
            </a:r>
          </a:p>
        </p:txBody>
      </p:sp>
    </p:spTree>
    <p:extLst>
      <p:ext uri="{BB962C8B-B14F-4D97-AF65-F5344CB8AC3E}">
        <p14:creationId xmlns:p14="http://schemas.microsoft.com/office/powerpoint/2010/main" val="33891586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Influence of Families on Development</a:t>
            </a:r>
          </a:p>
        </p:txBody>
      </p:sp>
      <p:sp>
        <p:nvSpPr>
          <p:cNvPr id="5" name="TextBox 4"/>
          <p:cNvSpPr txBox="1"/>
          <p:nvPr/>
        </p:nvSpPr>
        <p:spPr>
          <a:xfrm>
            <a:off x="762000" y="1371600"/>
            <a:ext cx="7696200" cy="1384995"/>
          </a:xfrm>
          <a:prstGeom prst="rect">
            <a:avLst/>
          </a:prstGeom>
          <a:noFill/>
        </p:spPr>
        <p:txBody>
          <a:bodyPr wrap="square" rtlCol="0">
            <a:spAutoFit/>
          </a:bodyPr>
          <a:lstStyle/>
          <a:p>
            <a:r>
              <a:rPr lang="en-US" sz="2800" dirty="0"/>
              <a:t>Even though peers are playing an increasingly important role in the life of an adolescent, family still influences their development.</a:t>
            </a:r>
          </a:p>
        </p:txBody>
      </p:sp>
      <p:pic>
        <p:nvPicPr>
          <p:cNvPr id="1030" name="Picture 6" descr="C:\Users\kopfjol\AppData\Local\Microsoft\Windows\Temporary Internet Files\Content.IE5\0WJ1NRB2\mother-consoling-sad-teen-girl-250x25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2525" y="4092839"/>
            <a:ext cx="238125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kopfjol\AppData\Local\Microsoft\Windows\Temporary Internet Files\Content.IE5\2BQGVZ14\3652143398_23877b39bd_z[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3076575"/>
            <a:ext cx="3046412" cy="203252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C:\Users\kopfjol\AppData\Local\Microsoft\Windows\Temporary Internet Files\Content.IE5\H26CKQIN\199220487_07c32aeba8_z[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3971183"/>
            <a:ext cx="2844800" cy="2275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4981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custDataLst>
              <p:tags r:id="rId1"/>
            </p:custDataLst>
          </p:nvPr>
        </p:nvSpPr>
        <p:spPr>
          <a:xfrm>
            <a:off x="685800" y="228600"/>
            <a:ext cx="7772400" cy="1143000"/>
          </a:xfrm>
        </p:spPr>
        <p:txBody>
          <a:bodyPr>
            <a:normAutofit/>
          </a:bodyPr>
          <a:lstStyle/>
          <a:p>
            <a:pPr algn="ctr" eaLnBrk="1" fontAlgn="auto" hangingPunct="1">
              <a:spcAft>
                <a:spcPts val="0"/>
              </a:spcAft>
              <a:defRPr/>
            </a:pPr>
            <a:r>
              <a:rPr lang="en-CA" dirty="0">
                <a:effectLst>
                  <a:outerShdw blurRad="38100" dist="38100" dir="2700000" algn="tl">
                    <a:srgbClr val="FFFFFF"/>
                  </a:outerShdw>
                </a:effectLst>
                <a:cs typeface="Osaka" pitchFamily="-107" charset="-128"/>
              </a:rPr>
              <a:t>Family Systems Approach</a:t>
            </a:r>
          </a:p>
        </p:txBody>
      </p:sp>
      <p:sp>
        <p:nvSpPr>
          <p:cNvPr id="8195" name="Rectangle 3"/>
          <p:cNvSpPr>
            <a:spLocks noGrp="1" noChangeArrowheads="1"/>
          </p:cNvSpPr>
          <p:nvPr>
            <p:ph idx="1"/>
            <p:custDataLst>
              <p:tags r:id="rId2"/>
            </p:custDataLst>
          </p:nvPr>
        </p:nvSpPr>
        <p:spPr>
          <a:xfrm>
            <a:off x="685800" y="1447800"/>
            <a:ext cx="7772400" cy="2844800"/>
          </a:xfrm>
        </p:spPr>
        <p:txBody>
          <a:bodyPr/>
          <a:lstStyle/>
          <a:p>
            <a:pPr eaLnBrk="1" hangingPunct="1"/>
            <a:r>
              <a:rPr lang="en-CA" sz="2800" dirty="0"/>
              <a:t>To understand family functioning one must understand how each relationship within the family influences the family as a whole</a:t>
            </a:r>
          </a:p>
          <a:p>
            <a:pPr eaLnBrk="1" hangingPunct="1"/>
            <a:endParaRPr lang="en-CA" sz="1000" dirty="0"/>
          </a:p>
          <a:p>
            <a:pPr eaLnBrk="1" hangingPunct="1"/>
            <a:r>
              <a:rPr lang="en-CA" sz="2800" dirty="0"/>
              <a:t>The family system is composed of a variety of </a:t>
            </a:r>
            <a:r>
              <a:rPr lang="en-CA" sz="2800" u="sng" dirty="0"/>
              <a:t>subsystems</a:t>
            </a:r>
          </a:p>
          <a:p>
            <a:pPr eaLnBrk="1" hangingPunct="1"/>
            <a:endParaRPr lang="en-CA" sz="2800" dirty="0"/>
          </a:p>
        </p:txBody>
      </p:sp>
      <p:sp>
        <p:nvSpPr>
          <p:cNvPr id="8196" name="Rectangle 4"/>
          <p:cNvSpPr>
            <a:spLocks noChangeArrowheads="1"/>
          </p:cNvSpPr>
          <p:nvPr>
            <p:custDataLst>
              <p:tags r:id="rId3"/>
            </p:custDataLst>
          </p:nvPr>
        </p:nvSpPr>
        <p:spPr bwMode="auto">
          <a:xfrm>
            <a:off x="684213" y="4508500"/>
            <a:ext cx="7775575" cy="1943100"/>
          </a:xfrm>
          <a:prstGeom prst="rect">
            <a:avLst/>
          </a:prstGeom>
          <a:solidFill>
            <a:srgbClr val="BBE0E3"/>
          </a:solidFill>
          <a:ln w="9525">
            <a:noFill/>
            <a:miter lim="800000"/>
            <a:headEnd/>
            <a:tailEnd/>
          </a:ln>
        </p:spPr>
        <p:txBody>
          <a:bodyPr wrap="none" anchor="ctr"/>
          <a:lstStyle/>
          <a:p>
            <a:pPr marL="342900" indent="-342900"/>
            <a:r>
              <a:rPr lang="en-CA" sz="1800" i="0">
                <a:latin typeface="Arial" charset="0"/>
              </a:rPr>
              <a:t>EXAMPLE</a:t>
            </a:r>
            <a:r>
              <a:rPr lang="en-CA" sz="1800" b="0" i="0">
                <a:latin typeface="Arial" charset="0"/>
              </a:rPr>
              <a:t>:  </a:t>
            </a:r>
          </a:p>
          <a:p>
            <a:pPr marL="342900" indent="-342900"/>
            <a:r>
              <a:rPr lang="en-CA" sz="1800" b="0" i="0">
                <a:latin typeface="Arial" charset="0"/>
              </a:rPr>
              <a:t>The subsystems in a family consisting of two parents and a teen would be:</a:t>
            </a:r>
          </a:p>
          <a:p>
            <a:pPr marL="1714500" lvl="3" indent="-342900">
              <a:buFontTx/>
              <a:buAutoNum type="arabicPeriod"/>
            </a:pPr>
            <a:r>
              <a:rPr lang="en-CA" sz="1800" b="0" i="0">
                <a:latin typeface="Arial" charset="0"/>
              </a:rPr>
              <a:t>Mother and teen</a:t>
            </a:r>
          </a:p>
          <a:p>
            <a:pPr marL="1714500" lvl="3" indent="-342900">
              <a:buFontTx/>
              <a:buAutoNum type="arabicPeriod"/>
            </a:pPr>
            <a:r>
              <a:rPr lang="en-CA" sz="1800" b="0" i="0">
                <a:latin typeface="Arial" charset="0"/>
              </a:rPr>
              <a:t>Father and teen</a:t>
            </a:r>
          </a:p>
          <a:p>
            <a:pPr marL="1714500" lvl="3" indent="-342900">
              <a:buFontTx/>
              <a:buAutoNum type="arabicPeriod"/>
            </a:pPr>
            <a:r>
              <a:rPr lang="en-CA" sz="1800" b="0" i="0">
                <a:latin typeface="Arial" charset="0"/>
              </a:rPr>
              <a:t>Mother and father</a:t>
            </a:r>
          </a:p>
        </p:txBody>
      </p:sp>
    </p:spTree>
    <p:extLst>
      <p:ext uri="{BB962C8B-B14F-4D97-AF65-F5344CB8AC3E}">
        <p14:creationId xmlns:p14="http://schemas.microsoft.com/office/powerpoint/2010/main" val="1397589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custDataLst>
              <p:tags r:id="rId1"/>
            </p:custDataLst>
          </p:nvPr>
        </p:nvSpPr>
        <p:spPr>
          <a:xfrm>
            <a:off x="685800" y="228600"/>
            <a:ext cx="7772400" cy="1143000"/>
          </a:xfrm>
        </p:spPr>
        <p:txBody>
          <a:bodyPr>
            <a:normAutofit/>
          </a:bodyPr>
          <a:lstStyle/>
          <a:p>
            <a:pPr algn="ctr" eaLnBrk="1" fontAlgn="auto" hangingPunct="1">
              <a:spcAft>
                <a:spcPts val="0"/>
              </a:spcAft>
              <a:defRPr/>
            </a:pPr>
            <a:r>
              <a:rPr lang="en-CA" dirty="0">
                <a:effectLst>
                  <a:outerShdw blurRad="38100" dist="38100" dir="2700000" algn="tl">
                    <a:srgbClr val="FFFFFF"/>
                  </a:outerShdw>
                </a:effectLst>
                <a:cs typeface="Osaka" pitchFamily="-107" charset="-128"/>
              </a:rPr>
              <a:t>Family Systems Approach</a:t>
            </a:r>
          </a:p>
        </p:txBody>
      </p:sp>
      <p:sp>
        <p:nvSpPr>
          <p:cNvPr id="9219" name="Rectangle 3"/>
          <p:cNvSpPr>
            <a:spLocks noGrp="1" noChangeArrowheads="1"/>
          </p:cNvSpPr>
          <p:nvPr>
            <p:ph idx="1"/>
            <p:custDataLst>
              <p:tags r:id="rId2"/>
            </p:custDataLst>
          </p:nvPr>
        </p:nvSpPr>
        <p:spPr>
          <a:xfrm>
            <a:off x="685800" y="1315244"/>
            <a:ext cx="7772400" cy="5009356"/>
          </a:xfrm>
        </p:spPr>
        <p:txBody>
          <a:bodyPr>
            <a:normAutofit/>
          </a:bodyPr>
          <a:lstStyle/>
          <a:p>
            <a:pPr marL="609600" indent="-609600" eaLnBrk="1" hangingPunct="1">
              <a:lnSpc>
                <a:spcPct val="90000"/>
              </a:lnSpc>
              <a:buFontTx/>
              <a:buNone/>
            </a:pPr>
            <a:r>
              <a:rPr lang="en-CA" sz="3200" dirty="0"/>
              <a:t>Two key ideas:</a:t>
            </a:r>
          </a:p>
          <a:p>
            <a:pPr marL="609600" indent="-609600" eaLnBrk="1" hangingPunct="1">
              <a:lnSpc>
                <a:spcPct val="90000"/>
              </a:lnSpc>
            </a:pPr>
            <a:endParaRPr lang="en-CA" sz="1800" dirty="0"/>
          </a:p>
          <a:p>
            <a:pPr marL="990600" lvl="1" indent="-533400" eaLnBrk="1" hangingPunct="1">
              <a:lnSpc>
                <a:spcPct val="90000"/>
              </a:lnSpc>
              <a:buFontTx/>
              <a:buAutoNum type="arabicPeriod"/>
            </a:pPr>
            <a:r>
              <a:rPr lang="en-CA" sz="2800" dirty="0"/>
              <a:t>Each subsystem influences every other subsystem in the family</a:t>
            </a:r>
          </a:p>
          <a:p>
            <a:pPr marL="990600" lvl="1" indent="-533400" eaLnBrk="1" hangingPunct="1">
              <a:lnSpc>
                <a:spcPct val="90000"/>
              </a:lnSpc>
              <a:buFontTx/>
              <a:buAutoNum type="arabicPeriod"/>
            </a:pPr>
            <a:endParaRPr lang="en-CA" sz="1600" dirty="0"/>
          </a:p>
          <a:p>
            <a:pPr marL="990600" lvl="1" indent="-533400" eaLnBrk="1" hangingPunct="1">
              <a:lnSpc>
                <a:spcPct val="90000"/>
              </a:lnSpc>
              <a:buFontTx/>
              <a:buAutoNum type="arabicPeriod"/>
            </a:pPr>
            <a:r>
              <a:rPr lang="en-CA" sz="2800" dirty="0"/>
              <a:t>A change in any family member or family subsystem results in a period of </a:t>
            </a:r>
            <a:r>
              <a:rPr lang="en-CA" sz="2800" b="1" dirty="0">
                <a:solidFill>
                  <a:srgbClr val="660066"/>
                </a:solidFill>
              </a:rPr>
              <a:t>disequilibrium</a:t>
            </a:r>
            <a:r>
              <a:rPr lang="en-CA" sz="2800" dirty="0">
                <a:solidFill>
                  <a:srgbClr val="800080"/>
                </a:solidFill>
              </a:rPr>
              <a:t> </a:t>
            </a:r>
            <a:r>
              <a:rPr lang="en-CA" sz="2800" dirty="0"/>
              <a:t>until the family system adjusts to the </a:t>
            </a:r>
            <a:r>
              <a:rPr lang="en-GB" sz="2800" dirty="0"/>
              <a:t>change.</a:t>
            </a:r>
          </a:p>
          <a:p>
            <a:pPr marL="990600" lvl="1" indent="-533400" eaLnBrk="1" hangingPunct="1">
              <a:lnSpc>
                <a:spcPct val="90000"/>
              </a:lnSpc>
              <a:buFontTx/>
              <a:buAutoNum type="arabicPeriod"/>
            </a:pPr>
            <a:endParaRPr lang="en-GB" sz="2800" dirty="0"/>
          </a:p>
          <a:p>
            <a:pPr marL="457200" lvl="1" indent="0" eaLnBrk="1" hangingPunct="1">
              <a:lnSpc>
                <a:spcPct val="90000"/>
              </a:lnSpc>
              <a:buNone/>
            </a:pPr>
            <a:endParaRPr lang="en-CA" sz="2800" dirty="0"/>
          </a:p>
        </p:txBody>
      </p:sp>
    </p:spTree>
    <p:extLst>
      <p:ext uri="{BB962C8B-B14F-4D97-AF65-F5344CB8AC3E}">
        <p14:creationId xmlns:p14="http://schemas.microsoft.com/office/powerpoint/2010/main" val="177651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custDataLst>
              <p:tags r:id="rId1"/>
            </p:custDataLst>
          </p:nvPr>
        </p:nvSpPr>
        <p:spPr>
          <a:xfrm>
            <a:off x="640080" y="200998"/>
            <a:ext cx="7772400" cy="922338"/>
          </a:xfrm>
        </p:spPr>
        <p:txBody>
          <a:bodyPr>
            <a:normAutofit/>
          </a:bodyPr>
          <a:lstStyle/>
          <a:p>
            <a:pPr algn="ctr" eaLnBrk="1" fontAlgn="auto" hangingPunct="1">
              <a:spcAft>
                <a:spcPts val="0"/>
              </a:spcAft>
              <a:defRPr/>
            </a:pPr>
            <a:r>
              <a:rPr lang="en-CA" dirty="0">
                <a:effectLst>
                  <a:outerShdw blurRad="38100" dist="38100" dir="2700000" algn="tl">
                    <a:srgbClr val="FFFFFF"/>
                  </a:outerShdw>
                </a:effectLst>
                <a:cs typeface="Osaka" pitchFamily="-107" charset="-128"/>
              </a:rPr>
              <a:t>Sibling Relationships</a:t>
            </a:r>
          </a:p>
        </p:txBody>
      </p:sp>
      <p:sp>
        <p:nvSpPr>
          <p:cNvPr id="10243" name="Rectangle 5"/>
          <p:cNvSpPr>
            <a:spLocks noGrp="1" noChangeArrowheads="1"/>
          </p:cNvSpPr>
          <p:nvPr>
            <p:ph type="body" sz="half" idx="2"/>
            <p:custDataLst>
              <p:tags r:id="rId2"/>
            </p:custDataLst>
          </p:nvPr>
        </p:nvSpPr>
        <p:spPr>
          <a:xfrm>
            <a:off x="395288" y="1600200"/>
            <a:ext cx="8424862" cy="1108075"/>
          </a:xfrm>
        </p:spPr>
        <p:txBody>
          <a:bodyPr/>
          <a:lstStyle/>
          <a:p>
            <a:pPr eaLnBrk="1" hangingPunct="1">
              <a:buFontTx/>
              <a:buNone/>
            </a:pPr>
            <a:r>
              <a:rPr lang="en-CA" sz="3200" dirty="0"/>
              <a:t>   </a:t>
            </a:r>
            <a:r>
              <a:rPr lang="en-CA" sz="2800" dirty="0" smtClean="0"/>
              <a:t>Five </a:t>
            </a:r>
            <a:r>
              <a:rPr lang="en-CA" sz="2800" dirty="0"/>
              <a:t>common patterns in adolescents’ relationships with siblings</a:t>
            </a:r>
          </a:p>
        </p:txBody>
      </p:sp>
      <p:sp>
        <p:nvSpPr>
          <p:cNvPr id="10244" name="Rectangle 9"/>
          <p:cNvSpPr>
            <a:spLocks noChangeArrowheads="1"/>
          </p:cNvSpPr>
          <p:nvPr>
            <p:custDataLst>
              <p:tags r:id="rId3"/>
            </p:custDataLst>
          </p:nvPr>
        </p:nvSpPr>
        <p:spPr bwMode="auto">
          <a:xfrm>
            <a:off x="2321719" y="2819400"/>
            <a:ext cx="4572000" cy="2133600"/>
          </a:xfrm>
          <a:prstGeom prst="rect">
            <a:avLst/>
          </a:prstGeom>
          <a:noFill/>
          <a:ln w="9525">
            <a:noFill/>
            <a:miter lim="800000"/>
            <a:headEnd/>
            <a:tailEnd/>
          </a:ln>
        </p:spPr>
        <p:txBody>
          <a:bodyPr/>
          <a:lstStyle/>
          <a:p>
            <a:pPr marL="533400" indent="-533400">
              <a:buFont typeface="Arial" charset="0"/>
              <a:buAutoNum type="arabicPeriod"/>
            </a:pPr>
            <a:r>
              <a:rPr lang="en-CA" sz="2400" b="0" i="0" dirty="0">
                <a:solidFill>
                  <a:schemeClr val="tx1"/>
                </a:solidFill>
                <a:latin typeface="Arial" charset="0"/>
              </a:rPr>
              <a:t>Caregiver relationship</a:t>
            </a:r>
          </a:p>
          <a:p>
            <a:pPr marL="533400" indent="-533400">
              <a:buFont typeface="Arial" charset="0"/>
              <a:buAutoNum type="arabicPeriod"/>
            </a:pPr>
            <a:r>
              <a:rPr lang="en-CA" sz="2400" b="0" i="0" dirty="0">
                <a:solidFill>
                  <a:schemeClr val="tx1"/>
                </a:solidFill>
                <a:latin typeface="Arial" charset="0"/>
              </a:rPr>
              <a:t>Buddy relationship</a:t>
            </a:r>
          </a:p>
          <a:p>
            <a:pPr marL="533400" indent="-533400">
              <a:buFont typeface="Arial" charset="0"/>
              <a:buAutoNum type="arabicPeriod"/>
            </a:pPr>
            <a:r>
              <a:rPr lang="en-CA" sz="2400" b="0" i="0" dirty="0">
                <a:solidFill>
                  <a:schemeClr val="tx1"/>
                </a:solidFill>
                <a:latin typeface="Arial" charset="0"/>
              </a:rPr>
              <a:t>Critical relationship</a:t>
            </a:r>
          </a:p>
          <a:p>
            <a:pPr marL="533400" indent="-533400">
              <a:buFont typeface="Arial" charset="0"/>
              <a:buAutoNum type="arabicPeriod"/>
            </a:pPr>
            <a:r>
              <a:rPr lang="en-CA" sz="2400" b="0" i="0" dirty="0">
                <a:solidFill>
                  <a:schemeClr val="tx1"/>
                </a:solidFill>
                <a:latin typeface="Arial" charset="0"/>
              </a:rPr>
              <a:t>Rival relationship</a:t>
            </a:r>
          </a:p>
          <a:p>
            <a:pPr marL="533400" indent="-533400">
              <a:buFont typeface="Arial" charset="0"/>
              <a:buAutoNum type="arabicPeriod"/>
            </a:pPr>
            <a:r>
              <a:rPr lang="en-CA" sz="2400" b="0" i="0" dirty="0">
                <a:solidFill>
                  <a:schemeClr val="tx1"/>
                </a:solidFill>
                <a:latin typeface="Arial" charset="0"/>
              </a:rPr>
              <a:t>Casual relationship</a:t>
            </a:r>
          </a:p>
        </p:txBody>
      </p:sp>
    </p:spTree>
    <p:extLst>
      <p:ext uri="{BB962C8B-B14F-4D97-AF65-F5344CB8AC3E}">
        <p14:creationId xmlns:p14="http://schemas.microsoft.com/office/powerpoint/2010/main" val="2492372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custDataLst>
              <p:tags r:id="rId1"/>
            </p:custDataLst>
          </p:nvPr>
        </p:nvSpPr>
        <p:spPr>
          <a:xfrm>
            <a:off x="762000" y="692151"/>
            <a:ext cx="7010400" cy="1060450"/>
          </a:xfrm>
        </p:spPr>
        <p:txBody>
          <a:bodyPr anchorCtr="1">
            <a:normAutofit fontScale="90000"/>
          </a:bodyPr>
          <a:lstStyle/>
          <a:p>
            <a:pPr algn="ctr" eaLnBrk="1" fontAlgn="auto" hangingPunct="1">
              <a:spcAft>
                <a:spcPts val="0"/>
              </a:spcAft>
              <a:defRPr/>
            </a:pPr>
            <a:r>
              <a:rPr lang="en-CA" sz="3600" b="1" dirty="0"/>
              <a:t>Parent/Adolescent Conflict…</a:t>
            </a:r>
            <a:br>
              <a:rPr lang="en-CA" sz="3600" b="1" dirty="0"/>
            </a:br>
            <a:endParaRPr lang="en-CA" sz="3600" b="1" dirty="0"/>
          </a:p>
        </p:txBody>
      </p:sp>
      <p:sp>
        <p:nvSpPr>
          <p:cNvPr id="15363" name="Rectangle 3"/>
          <p:cNvSpPr>
            <a:spLocks noGrp="1" noChangeArrowheads="1"/>
          </p:cNvSpPr>
          <p:nvPr>
            <p:ph idx="1"/>
            <p:custDataLst>
              <p:tags r:id="rId2"/>
            </p:custDataLst>
          </p:nvPr>
        </p:nvSpPr>
        <p:spPr>
          <a:xfrm>
            <a:off x="609600" y="1905000"/>
            <a:ext cx="8229600" cy="4191000"/>
          </a:xfrm>
        </p:spPr>
        <p:txBody>
          <a:bodyPr>
            <a:normAutofit lnSpcReduction="10000"/>
          </a:bodyPr>
          <a:lstStyle/>
          <a:p>
            <a:pPr eaLnBrk="1" hangingPunct="1">
              <a:lnSpc>
                <a:spcPct val="80000"/>
              </a:lnSpc>
            </a:pPr>
            <a:r>
              <a:rPr lang="en-CA" sz="2800" dirty="0"/>
              <a:t>Conflict with parents increases sharply in early adolescence and remains high for several years</a:t>
            </a:r>
          </a:p>
          <a:p>
            <a:pPr eaLnBrk="1" hangingPunct="1">
              <a:lnSpc>
                <a:spcPct val="80000"/>
              </a:lnSpc>
            </a:pPr>
            <a:endParaRPr lang="en-CA" sz="2800" dirty="0"/>
          </a:p>
          <a:p>
            <a:pPr eaLnBrk="1" hangingPunct="1">
              <a:lnSpc>
                <a:spcPct val="80000"/>
              </a:lnSpc>
            </a:pPr>
            <a:r>
              <a:rPr lang="en-CA" sz="2800" dirty="0"/>
              <a:t>Conflict in adolescence is especially frequent and intense between mothers and daughters</a:t>
            </a:r>
          </a:p>
          <a:p>
            <a:pPr eaLnBrk="1" hangingPunct="1">
              <a:lnSpc>
                <a:spcPct val="80000"/>
              </a:lnSpc>
            </a:pPr>
            <a:endParaRPr lang="en-CA" sz="2800" dirty="0"/>
          </a:p>
          <a:p>
            <a:pPr eaLnBrk="1" hangingPunct="1">
              <a:lnSpc>
                <a:spcPct val="80000"/>
              </a:lnSpc>
            </a:pPr>
            <a:r>
              <a:rPr lang="en-CA" sz="2800" dirty="0"/>
              <a:t>It is only in late adolescence and emerging adulthood that conflict with parents diminishes substantially</a:t>
            </a:r>
          </a:p>
          <a:p>
            <a:pPr eaLnBrk="1" hangingPunct="1">
              <a:lnSpc>
                <a:spcPct val="80000"/>
              </a:lnSpc>
            </a:pPr>
            <a:endParaRPr lang="en-CA" sz="2800" dirty="0"/>
          </a:p>
          <a:p>
            <a:pPr marL="0" indent="0" eaLnBrk="1" hangingPunct="1">
              <a:lnSpc>
                <a:spcPct val="80000"/>
              </a:lnSpc>
              <a:buNone/>
            </a:pPr>
            <a:r>
              <a:rPr lang="en-CA" sz="2800" b="1" dirty="0"/>
              <a:t>What are some of the common conflicts occurring during these years?</a:t>
            </a:r>
            <a:r>
              <a:rPr lang="en-GB" sz="2800" b="1" dirty="0"/>
              <a:t> Possible developmental outcomes?</a:t>
            </a:r>
            <a:endParaRPr lang="en-CA" sz="2800" b="1" dirty="0"/>
          </a:p>
        </p:txBody>
      </p:sp>
    </p:spTree>
    <p:extLst>
      <p:ext uri="{BB962C8B-B14F-4D97-AF65-F5344CB8AC3E}">
        <p14:creationId xmlns:p14="http://schemas.microsoft.com/office/powerpoint/2010/main" val="3267378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custDataLst>
              <p:tags r:id="rId1"/>
            </p:custDataLst>
          </p:nvPr>
        </p:nvSpPr>
        <p:spPr>
          <a:xfrm>
            <a:off x="650081" y="228600"/>
            <a:ext cx="7772400" cy="776288"/>
          </a:xfrm>
        </p:spPr>
        <p:txBody>
          <a:bodyPr anchorCtr="1">
            <a:normAutofit/>
          </a:bodyPr>
          <a:lstStyle/>
          <a:p>
            <a:pPr eaLnBrk="1" fontAlgn="auto" hangingPunct="1">
              <a:spcAft>
                <a:spcPts val="0"/>
              </a:spcAft>
              <a:defRPr/>
            </a:pPr>
            <a:r>
              <a:rPr lang="en-CA" sz="3600" b="1" dirty="0">
                <a:cs typeface="Osaka" pitchFamily="-107" charset="-128"/>
              </a:rPr>
              <a:t>Parenting Continuum</a:t>
            </a:r>
          </a:p>
        </p:txBody>
      </p:sp>
      <p:sp>
        <p:nvSpPr>
          <p:cNvPr id="12291" name="Rectangle 3"/>
          <p:cNvSpPr>
            <a:spLocks noGrp="1" noChangeArrowheads="1"/>
          </p:cNvSpPr>
          <p:nvPr>
            <p:ph type="body" sz="half" idx="1"/>
            <p:custDataLst>
              <p:tags r:id="rId2"/>
            </p:custDataLst>
          </p:nvPr>
        </p:nvSpPr>
        <p:spPr>
          <a:xfrm>
            <a:off x="501650" y="4581525"/>
            <a:ext cx="8642350" cy="1727200"/>
          </a:xfrm>
        </p:spPr>
        <p:txBody>
          <a:bodyPr/>
          <a:lstStyle/>
          <a:p>
            <a:pPr marL="471487" indent="-381000" algn="r" eaLnBrk="1" hangingPunct="1">
              <a:buFont typeface="Wingdings 2" pitchFamily="18" charset="2"/>
              <a:buNone/>
              <a:defRPr/>
            </a:pPr>
            <a:r>
              <a:rPr lang="en-CA" sz="2800" b="1" dirty="0">
                <a:solidFill>
                  <a:srgbClr val="800080"/>
                </a:solidFill>
              </a:rPr>
              <a:t>Responsiveness</a:t>
            </a:r>
            <a:r>
              <a:rPr lang="en-CA" sz="3000" dirty="0">
                <a:solidFill>
                  <a:srgbClr val="00FFCC"/>
                </a:solidFill>
              </a:rPr>
              <a:t> </a:t>
            </a:r>
            <a:r>
              <a:rPr lang="en-CA" sz="2400" dirty="0"/>
              <a:t>(i.e., warmth)</a:t>
            </a:r>
            <a:endParaRPr lang="en-CA" sz="3000" dirty="0"/>
          </a:p>
          <a:p>
            <a:pPr marL="615950" indent="-342900" algn="r" eaLnBrk="1" hangingPunct="1">
              <a:buFont typeface="Wingdings 2" pitchFamily="18" charset="2"/>
              <a:buNone/>
              <a:defRPr/>
            </a:pPr>
            <a:r>
              <a:rPr lang="en-CA" sz="2400" dirty="0"/>
              <a:t>The degree to which parents are sensitive to their children’s needs and the extent to which they express love, warmth, and concern for their children</a:t>
            </a:r>
          </a:p>
          <a:p>
            <a:pPr marL="838200" lvl="1" indent="-381000" eaLnBrk="1" hangingPunct="1">
              <a:buFontTx/>
              <a:buNone/>
              <a:defRPr/>
            </a:pPr>
            <a:endParaRPr lang="en-CA" sz="2800" dirty="0"/>
          </a:p>
        </p:txBody>
      </p:sp>
      <p:sp>
        <p:nvSpPr>
          <p:cNvPr id="11268" name="Rectangle 3"/>
          <p:cNvSpPr>
            <a:spLocks noChangeArrowheads="1"/>
          </p:cNvSpPr>
          <p:nvPr>
            <p:custDataLst>
              <p:tags r:id="rId3"/>
            </p:custDataLst>
          </p:nvPr>
        </p:nvSpPr>
        <p:spPr bwMode="auto">
          <a:xfrm>
            <a:off x="323849" y="990600"/>
            <a:ext cx="8424863" cy="954107"/>
          </a:xfrm>
          <a:prstGeom prst="rect">
            <a:avLst/>
          </a:prstGeom>
          <a:noFill/>
          <a:ln w="9525">
            <a:noFill/>
            <a:miter lim="800000"/>
            <a:headEnd/>
            <a:tailEnd/>
          </a:ln>
        </p:spPr>
        <p:txBody>
          <a:bodyPr>
            <a:spAutoFit/>
          </a:bodyPr>
          <a:lstStyle/>
          <a:p>
            <a:pPr marL="457200" indent="-457200" algn="ctr"/>
            <a:r>
              <a:rPr lang="en-CA" sz="2800" dirty="0"/>
              <a:t>Parenting has been described as a continuum between </a:t>
            </a:r>
          </a:p>
          <a:p>
            <a:pPr marL="457200" indent="-457200" algn="ctr"/>
            <a:r>
              <a:rPr lang="en-CA" sz="2800" dirty="0"/>
              <a:t>two dimensions</a:t>
            </a:r>
          </a:p>
        </p:txBody>
      </p:sp>
      <p:sp>
        <p:nvSpPr>
          <p:cNvPr id="5" name="Right Arrow 4"/>
          <p:cNvSpPr/>
          <p:nvPr>
            <p:custDataLst>
              <p:tags r:id="rId4"/>
            </p:custDataLst>
          </p:nvPr>
        </p:nvSpPr>
        <p:spPr>
          <a:xfrm>
            <a:off x="5580063" y="3789363"/>
            <a:ext cx="3024187" cy="6477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6" name="Right Arrow 5"/>
          <p:cNvSpPr/>
          <p:nvPr>
            <p:custDataLst>
              <p:tags r:id="rId5"/>
            </p:custDataLst>
          </p:nvPr>
        </p:nvSpPr>
        <p:spPr>
          <a:xfrm rot="10800000">
            <a:off x="900113" y="3860800"/>
            <a:ext cx="3024187" cy="5762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a:p>
        </p:txBody>
      </p:sp>
      <p:sp>
        <p:nvSpPr>
          <p:cNvPr id="7" name="Rectangle 3"/>
          <p:cNvSpPr txBox="1">
            <a:spLocks noChangeArrowheads="1"/>
          </p:cNvSpPr>
          <p:nvPr>
            <p:custDataLst>
              <p:tags r:id="rId6"/>
            </p:custDataLst>
          </p:nvPr>
        </p:nvSpPr>
        <p:spPr bwMode="auto">
          <a:xfrm>
            <a:off x="179388" y="2349500"/>
            <a:ext cx="8642350" cy="1366838"/>
          </a:xfrm>
          <a:prstGeom prst="rect">
            <a:avLst/>
          </a:prstGeom>
          <a:noFill/>
          <a:ln w="9525">
            <a:noFill/>
            <a:miter lim="800000"/>
            <a:headEnd/>
            <a:tailEnd/>
          </a:ln>
        </p:spPr>
        <p:txBody>
          <a:bodyPr/>
          <a:lstStyle/>
          <a:p>
            <a:pPr marL="381000" indent="-381000">
              <a:defRPr/>
            </a:pPr>
            <a:r>
              <a:rPr lang="en-CA" sz="2800" i="0" dirty="0" err="1">
                <a:solidFill>
                  <a:srgbClr val="800080"/>
                </a:solidFill>
                <a:latin typeface="+mn-lt"/>
                <a:ea typeface="+mn-ea"/>
              </a:rPr>
              <a:t>Demandingness</a:t>
            </a:r>
            <a:r>
              <a:rPr lang="en-CA" sz="2800" i="0" dirty="0">
                <a:solidFill>
                  <a:srgbClr val="800080"/>
                </a:solidFill>
                <a:latin typeface="+mn-lt"/>
                <a:ea typeface="+mn-ea"/>
              </a:rPr>
              <a:t> </a:t>
            </a:r>
            <a:r>
              <a:rPr lang="en-CA" sz="2400" b="0" i="0" dirty="0"/>
              <a:t>(i.e., control)</a:t>
            </a:r>
          </a:p>
          <a:p>
            <a:pPr marL="381000" indent="-381000">
              <a:defRPr/>
            </a:pPr>
            <a:r>
              <a:rPr lang="en-CA" b="0" i="0" dirty="0"/>
              <a:t>The degree to which parents set down rules and expectations for behaviour and require their children to comply with them</a:t>
            </a:r>
            <a:endParaRPr lang="en-CA" sz="2400" b="0" i="0" dirty="0">
              <a:solidFill>
                <a:schemeClr val="tx1"/>
              </a:solidFill>
              <a:latin typeface="+mn-lt"/>
              <a:ea typeface="+mn-ea"/>
            </a:endParaRPr>
          </a:p>
        </p:txBody>
      </p:sp>
    </p:spTree>
    <p:extLst>
      <p:ext uri="{BB962C8B-B14F-4D97-AF65-F5344CB8AC3E}">
        <p14:creationId xmlns:p14="http://schemas.microsoft.com/office/powerpoint/2010/main" val="4250876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custDataLst>
              <p:tags r:id="rId1"/>
            </p:custDataLst>
          </p:nvPr>
        </p:nvSpPr>
        <p:spPr>
          <a:xfrm>
            <a:off x="457200" y="242021"/>
            <a:ext cx="7772400" cy="776288"/>
          </a:xfrm>
        </p:spPr>
        <p:txBody>
          <a:bodyPr anchorCtr="1">
            <a:normAutofit/>
          </a:bodyPr>
          <a:lstStyle/>
          <a:p>
            <a:pPr eaLnBrk="1" fontAlgn="auto" hangingPunct="1">
              <a:spcAft>
                <a:spcPts val="0"/>
              </a:spcAft>
              <a:defRPr/>
            </a:pPr>
            <a:r>
              <a:rPr lang="en-CA" sz="3600" b="1" dirty="0">
                <a:cs typeface="Osaka" pitchFamily="-107" charset="-128"/>
              </a:rPr>
              <a:t>Parenting</a:t>
            </a:r>
          </a:p>
        </p:txBody>
      </p:sp>
      <p:sp>
        <p:nvSpPr>
          <p:cNvPr id="11268" name="Rectangle 3"/>
          <p:cNvSpPr>
            <a:spLocks noChangeArrowheads="1"/>
          </p:cNvSpPr>
          <p:nvPr>
            <p:custDataLst>
              <p:tags r:id="rId2"/>
            </p:custDataLst>
          </p:nvPr>
        </p:nvSpPr>
        <p:spPr bwMode="auto">
          <a:xfrm>
            <a:off x="288131" y="1219200"/>
            <a:ext cx="8424863" cy="3539430"/>
          </a:xfrm>
          <a:prstGeom prst="rect">
            <a:avLst/>
          </a:prstGeom>
          <a:noFill/>
          <a:ln w="9525">
            <a:noFill/>
            <a:miter lim="800000"/>
            <a:headEnd/>
            <a:tailEnd/>
          </a:ln>
        </p:spPr>
        <p:txBody>
          <a:bodyPr>
            <a:spAutoFit/>
          </a:bodyPr>
          <a:lstStyle/>
          <a:p>
            <a:pPr marL="457200" indent="-457200"/>
            <a:r>
              <a:rPr lang="en-CA" sz="2800" dirty="0"/>
              <a:t>Parenting style can influence adolescent rebellion.</a:t>
            </a:r>
          </a:p>
          <a:p>
            <a:pPr marL="457200" indent="-457200"/>
            <a:endParaRPr lang="en-CA" sz="2800" dirty="0"/>
          </a:p>
          <a:p>
            <a:pPr marL="457200" indent="-457200"/>
            <a:r>
              <a:rPr lang="en-CA" sz="2800" dirty="0"/>
              <a:t>Even small resistance from an adolescent my be seen as rebellion if parents are controlling (authoritarian). </a:t>
            </a:r>
          </a:p>
          <a:p>
            <a:pPr marL="457200" indent="-457200"/>
            <a:endParaRPr lang="en-CA" sz="2800" dirty="0"/>
          </a:p>
          <a:p>
            <a:pPr marL="457200" indent="-457200"/>
            <a:r>
              <a:rPr lang="en-CA" sz="2800" dirty="0"/>
              <a:t>On the other hand, permissive parents may allow an adolescents to engage in many seemingly rebellious behaviours and not consider it rebellious. </a:t>
            </a:r>
          </a:p>
        </p:txBody>
      </p:sp>
      <p:sp>
        <p:nvSpPr>
          <p:cNvPr id="7" name="Rectangle 3"/>
          <p:cNvSpPr txBox="1">
            <a:spLocks noChangeArrowheads="1"/>
          </p:cNvSpPr>
          <p:nvPr>
            <p:custDataLst>
              <p:tags r:id="rId3"/>
            </p:custDataLst>
          </p:nvPr>
        </p:nvSpPr>
        <p:spPr bwMode="auto">
          <a:xfrm>
            <a:off x="179388" y="1018309"/>
            <a:ext cx="8642350" cy="45719"/>
          </a:xfrm>
          <a:prstGeom prst="rect">
            <a:avLst/>
          </a:prstGeom>
          <a:noFill/>
          <a:ln w="9525">
            <a:noFill/>
            <a:miter lim="800000"/>
            <a:headEnd/>
            <a:tailEnd/>
          </a:ln>
        </p:spPr>
        <p:txBody>
          <a:bodyPr/>
          <a:lstStyle/>
          <a:p>
            <a:pPr marL="381000" indent="-381000">
              <a:defRPr/>
            </a:pPr>
            <a:endParaRPr lang="en-CA" sz="2400" b="0" i="0" dirty="0">
              <a:solidFill>
                <a:schemeClr val="tx1"/>
              </a:solidFill>
              <a:latin typeface="+mn-lt"/>
              <a:ea typeface="+mn-ea"/>
            </a:endParaRPr>
          </a:p>
        </p:txBody>
      </p:sp>
    </p:spTree>
    <p:extLst>
      <p:ext uri="{BB962C8B-B14F-4D97-AF65-F5344CB8AC3E}">
        <p14:creationId xmlns:p14="http://schemas.microsoft.com/office/powerpoint/2010/main" val="376911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Grp="1" noChangeArrowheads="1"/>
          </p:cNvSpPr>
          <p:nvPr>
            <p:ph type="title"/>
            <p:custDataLst>
              <p:tags r:id="rId1"/>
            </p:custDataLst>
          </p:nvPr>
        </p:nvSpPr>
        <p:spPr>
          <a:xfrm>
            <a:off x="685800" y="304800"/>
            <a:ext cx="7772400" cy="849313"/>
          </a:xfrm>
        </p:spPr>
        <p:txBody>
          <a:bodyPr anchorCtr="1"/>
          <a:lstStyle/>
          <a:p>
            <a:pPr eaLnBrk="1" fontAlgn="auto" hangingPunct="1">
              <a:spcAft>
                <a:spcPts val="0"/>
              </a:spcAft>
              <a:defRPr/>
            </a:pPr>
            <a:r>
              <a:rPr lang="en-CA">
                <a:effectLst>
                  <a:outerShdw blurRad="38100" dist="38100" dir="2700000" algn="tl">
                    <a:srgbClr val="FFFFFF"/>
                  </a:outerShdw>
                </a:effectLst>
              </a:rPr>
              <a:t>What Parents Might Say…</a:t>
            </a:r>
          </a:p>
        </p:txBody>
      </p:sp>
      <p:grpSp>
        <p:nvGrpSpPr>
          <p:cNvPr id="12291" name="Group 25"/>
          <p:cNvGrpSpPr>
            <a:grpSpLocks/>
          </p:cNvGrpSpPr>
          <p:nvPr>
            <p:custDataLst>
              <p:tags r:id="rId2"/>
            </p:custDataLst>
          </p:nvPr>
        </p:nvGrpSpPr>
        <p:grpSpPr bwMode="auto">
          <a:xfrm>
            <a:off x="755650" y="1484313"/>
            <a:ext cx="7848600" cy="4792662"/>
            <a:chOff x="884" y="935"/>
            <a:chExt cx="4536" cy="3019"/>
          </a:xfrm>
        </p:grpSpPr>
        <p:grpSp>
          <p:nvGrpSpPr>
            <p:cNvPr id="12292" name="Group 7"/>
            <p:cNvGrpSpPr>
              <a:grpSpLocks/>
            </p:cNvGrpSpPr>
            <p:nvPr/>
          </p:nvGrpSpPr>
          <p:grpSpPr bwMode="auto">
            <a:xfrm>
              <a:off x="1641" y="1536"/>
              <a:ext cx="2450" cy="2087"/>
              <a:chOff x="2381" y="1480"/>
              <a:chExt cx="2450" cy="2087"/>
            </a:xfrm>
          </p:grpSpPr>
          <p:sp>
            <p:nvSpPr>
              <p:cNvPr id="31757" name="Line 8"/>
              <p:cNvSpPr>
                <a:spLocks noChangeShapeType="1"/>
              </p:cNvSpPr>
              <p:nvPr/>
            </p:nvSpPr>
            <p:spPr bwMode="auto">
              <a:xfrm>
                <a:off x="3560" y="1480"/>
                <a:ext cx="0" cy="2087"/>
              </a:xfrm>
              <a:prstGeom prst="line">
                <a:avLst/>
              </a:prstGeom>
              <a:noFill/>
              <a:ln w="57150">
                <a:solidFill>
                  <a:schemeClr val="accent2"/>
                </a:solidFill>
                <a:round/>
                <a:headEnd/>
                <a:tailEnd/>
              </a:ln>
            </p:spPr>
            <p:txBody>
              <a:bodyPr/>
              <a:lstStyle/>
              <a:p>
                <a:pPr>
                  <a:defRPr/>
                </a:pPr>
                <a:endParaRPr lang="en-US" dirty="0">
                  <a:latin typeface="+mn-lt"/>
                  <a:ea typeface="+mn-ea"/>
                </a:endParaRPr>
              </a:p>
            </p:txBody>
          </p:sp>
          <p:sp>
            <p:nvSpPr>
              <p:cNvPr id="31758" name="Line 9"/>
              <p:cNvSpPr>
                <a:spLocks noChangeShapeType="1"/>
              </p:cNvSpPr>
              <p:nvPr/>
            </p:nvSpPr>
            <p:spPr bwMode="auto">
              <a:xfrm flipH="1">
                <a:off x="2381" y="2432"/>
                <a:ext cx="2450" cy="0"/>
              </a:xfrm>
              <a:prstGeom prst="line">
                <a:avLst/>
              </a:prstGeom>
              <a:noFill/>
              <a:ln w="57150">
                <a:solidFill>
                  <a:schemeClr val="accent2"/>
                </a:solidFill>
                <a:round/>
                <a:headEnd/>
                <a:tailEnd/>
              </a:ln>
            </p:spPr>
            <p:txBody>
              <a:bodyPr/>
              <a:lstStyle/>
              <a:p>
                <a:pPr>
                  <a:defRPr/>
                </a:pPr>
                <a:endParaRPr lang="en-US" dirty="0">
                  <a:latin typeface="+mn-lt"/>
                  <a:ea typeface="+mn-ea"/>
                </a:endParaRPr>
              </a:p>
            </p:txBody>
          </p:sp>
        </p:grpSp>
        <p:sp>
          <p:nvSpPr>
            <p:cNvPr id="38926" name="Text Box 14"/>
            <p:cNvSpPr txBox="1">
              <a:spLocks noChangeArrowheads="1"/>
            </p:cNvSpPr>
            <p:nvPr/>
          </p:nvSpPr>
          <p:spPr bwMode="auto">
            <a:xfrm>
              <a:off x="3515" y="935"/>
              <a:ext cx="1271" cy="252"/>
            </a:xfrm>
            <a:prstGeom prst="rect">
              <a:avLst/>
            </a:prstGeom>
            <a:noFill/>
            <a:ln w="9525">
              <a:noFill/>
              <a:miter lim="800000"/>
              <a:headEnd/>
              <a:tailEnd/>
            </a:ln>
            <a:effectLst/>
          </p:spPr>
          <p:txBody>
            <a:bodyPr>
              <a:spAutoFit/>
            </a:bodyPr>
            <a:lstStyle/>
            <a:p>
              <a:pPr algn="ctr">
                <a:spcBef>
                  <a:spcPct val="50000"/>
                </a:spcBef>
                <a:defRPr/>
              </a:pPr>
              <a:r>
                <a:rPr lang="en-CA" i="0" dirty="0">
                  <a:solidFill>
                    <a:schemeClr val="tx1"/>
                  </a:solidFill>
                  <a:effectLst>
                    <a:outerShdw blurRad="38100" dist="38100" dir="2700000" algn="tl">
                      <a:srgbClr val="FFFFFF"/>
                    </a:outerShdw>
                  </a:effectLst>
                  <a:latin typeface="Arial" pitchFamily="-107" charset="0"/>
                  <a:ea typeface="+mn-ea"/>
                </a:rPr>
                <a:t>Authoritative</a:t>
              </a:r>
            </a:p>
          </p:txBody>
        </p:sp>
        <p:sp>
          <p:nvSpPr>
            <p:cNvPr id="38927" name="Text Box 15"/>
            <p:cNvSpPr txBox="1">
              <a:spLocks noChangeArrowheads="1"/>
            </p:cNvSpPr>
            <p:nvPr/>
          </p:nvSpPr>
          <p:spPr bwMode="auto">
            <a:xfrm>
              <a:off x="3742" y="3657"/>
              <a:ext cx="1271" cy="252"/>
            </a:xfrm>
            <a:prstGeom prst="rect">
              <a:avLst/>
            </a:prstGeom>
            <a:noFill/>
            <a:ln w="9525">
              <a:noFill/>
              <a:miter lim="800000"/>
              <a:headEnd/>
              <a:tailEnd/>
            </a:ln>
            <a:effectLst/>
          </p:spPr>
          <p:txBody>
            <a:bodyPr>
              <a:spAutoFit/>
            </a:bodyPr>
            <a:lstStyle/>
            <a:p>
              <a:pPr algn="ctr">
                <a:spcBef>
                  <a:spcPct val="50000"/>
                </a:spcBef>
                <a:defRPr/>
              </a:pPr>
              <a:r>
                <a:rPr lang="en-CA" i="0" dirty="0">
                  <a:solidFill>
                    <a:schemeClr val="tx1"/>
                  </a:solidFill>
                  <a:effectLst>
                    <a:outerShdw blurRad="38100" dist="38100" dir="2700000" algn="tl">
                      <a:srgbClr val="FFFFFF"/>
                    </a:outerShdw>
                  </a:effectLst>
                  <a:latin typeface="Arial" pitchFamily="-107" charset="0"/>
                  <a:ea typeface="+mn-ea"/>
                </a:rPr>
                <a:t>Permissive</a:t>
              </a:r>
            </a:p>
          </p:txBody>
        </p:sp>
        <p:sp>
          <p:nvSpPr>
            <p:cNvPr id="38928" name="Text Box 16"/>
            <p:cNvSpPr txBox="1">
              <a:spLocks noChangeArrowheads="1"/>
            </p:cNvSpPr>
            <p:nvPr/>
          </p:nvSpPr>
          <p:spPr bwMode="auto">
            <a:xfrm>
              <a:off x="884" y="935"/>
              <a:ext cx="1271" cy="252"/>
            </a:xfrm>
            <a:prstGeom prst="rect">
              <a:avLst/>
            </a:prstGeom>
            <a:noFill/>
            <a:ln w="9525">
              <a:noFill/>
              <a:miter lim="800000"/>
              <a:headEnd/>
              <a:tailEnd/>
            </a:ln>
            <a:effectLst/>
          </p:spPr>
          <p:txBody>
            <a:bodyPr>
              <a:spAutoFit/>
            </a:bodyPr>
            <a:lstStyle/>
            <a:p>
              <a:pPr algn="ctr">
                <a:spcBef>
                  <a:spcPct val="50000"/>
                </a:spcBef>
                <a:defRPr/>
              </a:pPr>
              <a:r>
                <a:rPr lang="en-CA" i="0" dirty="0">
                  <a:solidFill>
                    <a:schemeClr val="tx1"/>
                  </a:solidFill>
                  <a:effectLst>
                    <a:outerShdw blurRad="38100" dist="38100" dir="2700000" algn="tl">
                      <a:srgbClr val="FFFFFF"/>
                    </a:outerShdw>
                  </a:effectLst>
                  <a:latin typeface="Arial" pitchFamily="-107" charset="0"/>
                  <a:ea typeface="+mn-ea"/>
                </a:rPr>
                <a:t>Authoritarian</a:t>
              </a:r>
            </a:p>
          </p:txBody>
        </p:sp>
        <p:sp>
          <p:nvSpPr>
            <p:cNvPr id="38929" name="Text Box 17"/>
            <p:cNvSpPr txBox="1">
              <a:spLocks noChangeArrowheads="1"/>
            </p:cNvSpPr>
            <p:nvPr/>
          </p:nvSpPr>
          <p:spPr bwMode="auto">
            <a:xfrm>
              <a:off x="1392" y="3702"/>
              <a:ext cx="1271" cy="252"/>
            </a:xfrm>
            <a:prstGeom prst="rect">
              <a:avLst/>
            </a:prstGeom>
            <a:noFill/>
            <a:ln w="9525">
              <a:noFill/>
              <a:miter lim="800000"/>
              <a:headEnd/>
              <a:tailEnd/>
            </a:ln>
            <a:effectLst/>
          </p:spPr>
          <p:txBody>
            <a:bodyPr>
              <a:spAutoFit/>
            </a:bodyPr>
            <a:lstStyle/>
            <a:p>
              <a:pPr algn="ctr">
                <a:spcBef>
                  <a:spcPct val="50000"/>
                </a:spcBef>
                <a:defRPr/>
              </a:pPr>
              <a:r>
                <a:rPr lang="en-CA" i="0" dirty="0">
                  <a:solidFill>
                    <a:schemeClr val="tx1"/>
                  </a:solidFill>
                  <a:effectLst>
                    <a:outerShdw blurRad="38100" dist="38100" dir="2700000" algn="tl">
                      <a:srgbClr val="FFFFFF"/>
                    </a:outerShdw>
                  </a:effectLst>
                  <a:latin typeface="Arial" pitchFamily="-107" charset="0"/>
                  <a:ea typeface="+mn-ea"/>
                </a:rPr>
                <a:t>Disengaged</a:t>
              </a:r>
            </a:p>
          </p:txBody>
        </p:sp>
        <p:sp>
          <p:nvSpPr>
            <p:cNvPr id="38931" name="Text Box 19"/>
            <p:cNvSpPr txBox="1">
              <a:spLocks noChangeArrowheads="1"/>
            </p:cNvSpPr>
            <p:nvPr/>
          </p:nvSpPr>
          <p:spPr bwMode="auto">
            <a:xfrm>
              <a:off x="989" y="1389"/>
              <a:ext cx="1587" cy="756"/>
            </a:xfrm>
            <a:prstGeom prst="rect">
              <a:avLst/>
            </a:prstGeom>
            <a:noFill/>
            <a:ln w="9525">
              <a:noFill/>
              <a:miter lim="800000"/>
              <a:headEnd/>
              <a:tailEnd/>
            </a:ln>
            <a:effectLst/>
          </p:spPr>
          <p:txBody>
            <a:bodyPr>
              <a:spAutoFit/>
            </a:bodyPr>
            <a:lstStyle/>
            <a:p>
              <a:pPr>
                <a:spcBef>
                  <a:spcPct val="50000"/>
                </a:spcBef>
                <a:defRPr/>
              </a:pPr>
              <a:r>
                <a:rPr lang="en-CA" sz="1800" b="0">
                  <a:solidFill>
                    <a:schemeClr val="tx1"/>
                  </a:solidFill>
                  <a:effectLst>
                    <a:outerShdw blurRad="38100" dist="38100" dir="2700000" algn="tl">
                      <a:srgbClr val="FFFFFF"/>
                    </a:outerShdw>
                  </a:effectLst>
                  <a:latin typeface="Arial" charset="0"/>
                </a:rPr>
                <a:t>“Do it my way because I said so! Don’t argue with me … it’s my house and my rules”</a:t>
              </a:r>
            </a:p>
          </p:txBody>
        </p:sp>
        <p:sp>
          <p:nvSpPr>
            <p:cNvPr id="38932" name="Text Box 20"/>
            <p:cNvSpPr txBox="1">
              <a:spLocks noChangeArrowheads="1"/>
            </p:cNvSpPr>
            <p:nvPr/>
          </p:nvSpPr>
          <p:spPr bwMode="auto">
            <a:xfrm>
              <a:off x="3016" y="1253"/>
              <a:ext cx="2404" cy="1105"/>
            </a:xfrm>
            <a:prstGeom prst="rect">
              <a:avLst/>
            </a:prstGeom>
            <a:noFill/>
            <a:ln w="9525">
              <a:noFill/>
              <a:miter lim="800000"/>
              <a:headEnd/>
              <a:tailEnd/>
            </a:ln>
            <a:effectLst/>
          </p:spPr>
          <p:txBody>
            <a:bodyPr>
              <a:spAutoFit/>
            </a:bodyPr>
            <a:lstStyle/>
            <a:p>
              <a:pPr>
                <a:spcBef>
                  <a:spcPct val="50000"/>
                </a:spcBef>
                <a:defRPr/>
              </a:pPr>
              <a:r>
                <a:rPr lang="en-CA" sz="1800" b="0" dirty="0">
                  <a:solidFill>
                    <a:schemeClr val="tx1"/>
                  </a:solidFill>
                  <a:effectLst>
                    <a:outerShdw blurRad="38100" dist="38100" dir="2700000" algn="tl">
                      <a:srgbClr val="FFFFFF"/>
                    </a:outerShdw>
                  </a:effectLst>
                  <a:latin typeface="Arial" charset="0"/>
                </a:rPr>
                <a:t>“No you can’t go to the mall today. We made plans to visit your aunt in the hospital. How about we drop you off at your friend’s house on the way home? Good enough compromise?”</a:t>
              </a:r>
            </a:p>
          </p:txBody>
        </p:sp>
        <p:sp>
          <p:nvSpPr>
            <p:cNvPr id="38933" name="Text Box 21"/>
            <p:cNvSpPr txBox="1">
              <a:spLocks noChangeArrowheads="1"/>
            </p:cNvSpPr>
            <p:nvPr/>
          </p:nvSpPr>
          <p:spPr bwMode="auto">
            <a:xfrm>
              <a:off x="930" y="2614"/>
              <a:ext cx="1719" cy="1105"/>
            </a:xfrm>
            <a:prstGeom prst="rect">
              <a:avLst/>
            </a:prstGeom>
            <a:noFill/>
            <a:ln w="9525">
              <a:noFill/>
              <a:miter lim="800000"/>
              <a:headEnd/>
              <a:tailEnd/>
            </a:ln>
            <a:effectLst/>
          </p:spPr>
          <p:txBody>
            <a:bodyPr>
              <a:spAutoFit/>
            </a:bodyPr>
            <a:lstStyle/>
            <a:p>
              <a:pPr>
                <a:spcBef>
                  <a:spcPct val="50000"/>
                </a:spcBef>
                <a:defRPr/>
              </a:pPr>
              <a:r>
                <a:rPr lang="en-CA" sz="1800" b="0" i="0" dirty="0">
                  <a:solidFill>
                    <a:schemeClr val="tx1"/>
                  </a:solidFill>
                  <a:effectLst>
                    <a:outerShdw blurRad="38100" dist="38100" dir="2700000" algn="tl">
                      <a:srgbClr val="FFFFFF"/>
                    </a:outerShdw>
                  </a:effectLst>
                  <a:latin typeface="Arial" charset="0"/>
                </a:rPr>
                <a:t>Adolescent:</a:t>
              </a:r>
              <a:r>
                <a:rPr lang="en-CA" sz="1800" b="0" dirty="0">
                  <a:solidFill>
                    <a:schemeClr val="tx1"/>
                  </a:solidFill>
                  <a:effectLst>
                    <a:outerShdw blurRad="38100" dist="38100" dir="2700000" algn="tl">
                      <a:srgbClr val="FFFFFF"/>
                    </a:outerShdw>
                  </a:effectLst>
                  <a:latin typeface="Arial" charset="0"/>
                </a:rPr>
                <a:t>  “Mom are you home? … Mom?” </a:t>
              </a:r>
              <a:r>
                <a:rPr lang="en-CA" sz="1800" b="0" i="0" dirty="0">
                  <a:solidFill>
                    <a:schemeClr val="tx1"/>
                  </a:solidFill>
                  <a:effectLst>
                    <a:outerShdw blurRad="38100" dist="38100" dir="2700000" algn="tl">
                      <a:srgbClr val="FFFFFF"/>
                    </a:outerShdw>
                  </a:effectLst>
                  <a:latin typeface="Arial" charset="0"/>
                </a:rPr>
                <a:t>{no answer}</a:t>
              </a:r>
              <a:r>
                <a:rPr lang="en-CA" sz="1800" b="0" dirty="0">
                  <a:solidFill>
                    <a:schemeClr val="tx1"/>
                  </a:solidFill>
                  <a:effectLst>
                    <a:outerShdw blurRad="38100" dist="38100" dir="2700000" algn="tl">
                      <a:srgbClr val="FFFFFF"/>
                    </a:outerShdw>
                  </a:effectLst>
                  <a:latin typeface="Arial" charset="0"/>
                </a:rPr>
                <a:t> … </a:t>
              </a:r>
              <a:r>
                <a:rPr lang="en-CA" sz="1800" b="0" i="0" dirty="0">
                  <a:solidFill>
                    <a:schemeClr val="tx1"/>
                  </a:solidFill>
                  <a:effectLst>
                    <a:outerShdw blurRad="38100" dist="38100" dir="2700000" algn="tl">
                      <a:srgbClr val="FFFFFF"/>
                    </a:outerShdw>
                  </a:effectLst>
                  <a:latin typeface="Arial" charset="0"/>
                </a:rPr>
                <a:t>Adolescent: “</a:t>
              </a:r>
              <a:r>
                <a:rPr lang="en-CA" sz="1800" b="0" dirty="0">
                  <a:solidFill>
                    <a:schemeClr val="tx1"/>
                  </a:solidFill>
                  <a:effectLst>
                    <a:outerShdw blurRad="38100" dist="38100" dir="2700000" algn="tl">
                      <a:srgbClr val="FFFFFF"/>
                    </a:outerShdw>
                  </a:effectLst>
                  <a:latin typeface="Arial" charset="0"/>
                </a:rPr>
                <a:t>I guess I make my own dinner again”</a:t>
              </a:r>
            </a:p>
          </p:txBody>
        </p:sp>
        <p:sp>
          <p:nvSpPr>
            <p:cNvPr id="38934" name="Text Box 22"/>
            <p:cNvSpPr txBox="1">
              <a:spLocks noChangeArrowheads="1"/>
            </p:cNvSpPr>
            <p:nvPr/>
          </p:nvSpPr>
          <p:spPr bwMode="auto">
            <a:xfrm>
              <a:off x="2934" y="2659"/>
              <a:ext cx="2317" cy="756"/>
            </a:xfrm>
            <a:prstGeom prst="rect">
              <a:avLst/>
            </a:prstGeom>
            <a:noFill/>
            <a:ln w="9525">
              <a:noFill/>
              <a:miter lim="800000"/>
              <a:headEnd/>
              <a:tailEnd/>
            </a:ln>
            <a:effectLst/>
          </p:spPr>
          <p:txBody>
            <a:bodyPr>
              <a:spAutoFit/>
            </a:bodyPr>
            <a:lstStyle/>
            <a:p>
              <a:pPr>
                <a:spcBef>
                  <a:spcPct val="50000"/>
                </a:spcBef>
                <a:defRPr/>
              </a:pPr>
              <a:r>
                <a:rPr lang="en-CA" sz="1800" b="0">
                  <a:solidFill>
                    <a:schemeClr val="tx1"/>
                  </a:solidFill>
                  <a:effectLst>
                    <a:outerShdw blurRad="38100" dist="38100" dir="2700000" algn="tl">
                      <a:srgbClr val="FFFFFF"/>
                    </a:outerShdw>
                  </a:effectLst>
                  <a:latin typeface="Arial" charset="0"/>
                </a:rPr>
                <a:t>“Sure you can have a party in the house while we’re away – the key to the liquor cabinet in is your father’s sock drawer”</a:t>
              </a:r>
            </a:p>
          </p:txBody>
        </p:sp>
      </p:grpSp>
    </p:spTree>
    <p:extLst>
      <p:ext uri="{BB962C8B-B14F-4D97-AF65-F5344CB8AC3E}">
        <p14:creationId xmlns:p14="http://schemas.microsoft.com/office/powerpoint/2010/main" val="3157711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custDataLst>
              <p:tags r:id="rId1"/>
            </p:custDataLst>
          </p:nvPr>
        </p:nvSpPr>
        <p:spPr>
          <a:xfrm>
            <a:off x="468313" y="549275"/>
            <a:ext cx="8229600" cy="852488"/>
          </a:xfrm>
        </p:spPr>
        <p:txBody>
          <a:bodyPr/>
          <a:lstStyle/>
          <a:p>
            <a:pPr algn="ctr"/>
            <a:r>
              <a:rPr lang="en-CA"/>
              <a:t>Experiences within families</a:t>
            </a:r>
          </a:p>
        </p:txBody>
      </p:sp>
      <p:sp>
        <p:nvSpPr>
          <p:cNvPr id="13315" name="Content Placeholder 2"/>
          <p:cNvSpPr>
            <a:spLocks noGrp="1"/>
          </p:cNvSpPr>
          <p:nvPr>
            <p:ph sz="half" idx="1"/>
            <p:custDataLst>
              <p:tags r:id="rId2"/>
            </p:custDataLst>
          </p:nvPr>
        </p:nvSpPr>
        <p:spPr>
          <a:xfrm>
            <a:off x="250825" y="1628775"/>
            <a:ext cx="3816350" cy="2808288"/>
          </a:xfrm>
        </p:spPr>
        <p:txBody>
          <a:bodyPr>
            <a:normAutofit lnSpcReduction="10000"/>
          </a:bodyPr>
          <a:lstStyle/>
          <a:p>
            <a:pPr algn="ctr">
              <a:buFont typeface="Wingdings 2" pitchFamily="18" charset="2"/>
              <a:buNone/>
            </a:pPr>
            <a:r>
              <a:rPr lang="en-CA" u="sng"/>
              <a:t>Differential Parenting</a:t>
            </a:r>
          </a:p>
          <a:p>
            <a:pPr>
              <a:buFont typeface="Wingdings 2" pitchFamily="18" charset="2"/>
              <a:buNone/>
            </a:pPr>
            <a:endParaRPr lang="en-CA"/>
          </a:p>
          <a:p>
            <a:pPr>
              <a:buFont typeface="Wingdings" pitchFamily="2" charset="2"/>
              <a:buChar char="Ø"/>
            </a:pPr>
            <a:r>
              <a:rPr lang="en-CA"/>
              <a:t>Parents’ behaviour often differed toward siblings within the same family</a:t>
            </a:r>
          </a:p>
        </p:txBody>
      </p:sp>
      <p:sp>
        <p:nvSpPr>
          <p:cNvPr id="13316" name="Content Placeholder 3"/>
          <p:cNvSpPr>
            <a:spLocks noGrp="1"/>
          </p:cNvSpPr>
          <p:nvPr>
            <p:ph sz="half" idx="2"/>
            <p:custDataLst>
              <p:tags r:id="rId3"/>
            </p:custDataLst>
          </p:nvPr>
        </p:nvSpPr>
        <p:spPr>
          <a:xfrm>
            <a:off x="4211638" y="1700213"/>
            <a:ext cx="4752975" cy="4537075"/>
          </a:xfrm>
        </p:spPr>
        <p:txBody>
          <a:bodyPr>
            <a:normAutofit lnSpcReduction="10000"/>
          </a:bodyPr>
          <a:lstStyle/>
          <a:p>
            <a:pPr algn="ctr">
              <a:buFont typeface="Wingdings 2" pitchFamily="18" charset="2"/>
              <a:buNone/>
            </a:pPr>
            <a:r>
              <a:rPr lang="en-CA" u="sng"/>
              <a:t>Non-shared environmental influences</a:t>
            </a:r>
          </a:p>
          <a:p>
            <a:pPr>
              <a:buFont typeface="Wingdings 2" pitchFamily="18" charset="2"/>
              <a:buNone/>
            </a:pPr>
            <a:endParaRPr lang="en-CA"/>
          </a:p>
          <a:p>
            <a:pPr>
              <a:buFont typeface="Wingdings" pitchFamily="2" charset="2"/>
              <a:buChar char="Ø"/>
            </a:pPr>
            <a:r>
              <a:rPr lang="en-CA"/>
              <a:t>Siblings experience quite different family environments</a:t>
            </a:r>
          </a:p>
          <a:p>
            <a:pPr>
              <a:buFont typeface="Wingdings" pitchFamily="2" charset="2"/>
              <a:buChar char="Ø"/>
            </a:pPr>
            <a:r>
              <a:rPr lang="en-CA"/>
              <a:t>Consequences of these differences are evident in their behaviour and psychological functioning</a:t>
            </a:r>
          </a:p>
        </p:txBody>
      </p:sp>
    </p:spTree>
    <p:extLst>
      <p:ext uri="{BB962C8B-B14F-4D97-AF65-F5344CB8AC3E}">
        <p14:creationId xmlns:p14="http://schemas.microsoft.com/office/powerpoint/2010/main" val="4188206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idx="1"/>
            <p:custDataLst>
              <p:tags r:id="rId1"/>
            </p:custDataLst>
          </p:nvPr>
        </p:nvSpPr>
        <p:spPr>
          <a:xfrm>
            <a:off x="457200" y="2276475"/>
            <a:ext cx="8686800" cy="2879725"/>
          </a:xfrm>
        </p:spPr>
        <p:txBody>
          <a:bodyPr>
            <a:normAutofit lnSpcReduction="10000"/>
          </a:bodyPr>
          <a:lstStyle/>
          <a:p>
            <a:pPr eaLnBrk="1" hangingPunct="1">
              <a:lnSpc>
                <a:spcPct val="80000"/>
              </a:lnSpc>
              <a:spcAft>
                <a:spcPct val="40000"/>
              </a:spcAft>
            </a:pPr>
            <a:r>
              <a:rPr lang="en-US" dirty="0"/>
              <a:t>Most</a:t>
            </a:r>
            <a:r>
              <a:rPr lang="en-CA" dirty="0"/>
              <a:t> adolescents like, trust, and admire their parents</a:t>
            </a:r>
          </a:p>
          <a:p>
            <a:pPr eaLnBrk="1" hangingPunct="1">
              <a:lnSpc>
                <a:spcPct val="80000"/>
              </a:lnSpc>
              <a:spcAft>
                <a:spcPct val="40000"/>
              </a:spcAft>
            </a:pPr>
            <a:r>
              <a:rPr lang="en-CA" dirty="0"/>
              <a:t>Disagreements are usually about minor issues (e.g. </a:t>
            </a:r>
            <a:r>
              <a:rPr lang="en-CA" dirty="0" smtClean="0"/>
              <a:t>clothes, </a:t>
            </a:r>
            <a:r>
              <a:rPr lang="en-CA" dirty="0"/>
              <a:t>curfew)</a:t>
            </a:r>
          </a:p>
          <a:p>
            <a:pPr eaLnBrk="1" hangingPunct="1">
              <a:lnSpc>
                <a:spcPct val="80000"/>
              </a:lnSpc>
            </a:pPr>
            <a:r>
              <a:rPr lang="en-CA" sz="2800" dirty="0"/>
              <a:t>Adolescents and their parents agree on many of the most important aspects of their views of life</a:t>
            </a:r>
          </a:p>
          <a:p>
            <a:pPr eaLnBrk="1" hangingPunct="1">
              <a:lnSpc>
                <a:spcPct val="80000"/>
              </a:lnSpc>
              <a:buFontTx/>
              <a:buNone/>
            </a:pPr>
            <a:endParaRPr lang="en-CA" sz="2800" dirty="0"/>
          </a:p>
        </p:txBody>
      </p:sp>
      <p:sp>
        <p:nvSpPr>
          <p:cNvPr id="16387" name="Rectangle 4"/>
          <p:cNvSpPr>
            <a:spLocks noChangeArrowheads="1"/>
          </p:cNvSpPr>
          <p:nvPr>
            <p:custDataLst>
              <p:tags r:id="rId2"/>
            </p:custDataLst>
          </p:nvPr>
        </p:nvSpPr>
        <p:spPr bwMode="auto">
          <a:xfrm>
            <a:off x="468313" y="1033463"/>
            <a:ext cx="7920037" cy="830262"/>
          </a:xfrm>
          <a:prstGeom prst="rect">
            <a:avLst/>
          </a:prstGeom>
          <a:solidFill>
            <a:srgbClr val="BBE0E3"/>
          </a:solidFill>
          <a:ln w="9525">
            <a:noFill/>
            <a:miter lim="800000"/>
            <a:headEnd/>
            <a:tailEnd/>
          </a:ln>
        </p:spPr>
        <p:txBody>
          <a:bodyPr anchor="ctr">
            <a:spAutoFit/>
          </a:bodyPr>
          <a:lstStyle/>
          <a:p>
            <a:r>
              <a:rPr lang="en-CA" sz="2400" i="0">
                <a:latin typeface="Arial" charset="0"/>
              </a:rPr>
              <a:t>Despite the amount of conflict that occurs between parents and teens …</a:t>
            </a:r>
          </a:p>
        </p:txBody>
      </p:sp>
    </p:spTree>
    <p:extLst>
      <p:ext uri="{BB962C8B-B14F-4D97-AF65-F5344CB8AC3E}">
        <p14:creationId xmlns:p14="http://schemas.microsoft.com/office/powerpoint/2010/main" val="686241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
          <p:cNvSpPr>
            <a:spLocks noGrp="1" noChangeArrowheads="1"/>
          </p:cNvSpPr>
          <p:nvPr>
            <p:ph sz="half" idx="1"/>
            <p:custDataLst>
              <p:tags r:id="rId1"/>
            </p:custDataLst>
          </p:nvPr>
        </p:nvSpPr>
        <p:spPr>
          <a:xfrm>
            <a:off x="295819" y="2590800"/>
            <a:ext cx="8209607" cy="2880022"/>
          </a:xfrm>
        </p:spPr>
        <p:txBody>
          <a:bodyPr/>
          <a:lstStyle/>
          <a:p>
            <a:pPr algn="ctr" eaLnBrk="1" hangingPunct="1">
              <a:buFontTx/>
              <a:buNone/>
            </a:pPr>
            <a:r>
              <a:rPr lang="en-CA" b="1" dirty="0">
                <a:solidFill>
                  <a:srgbClr val="800080"/>
                </a:solidFill>
              </a:rPr>
              <a:t>Effects on Adolescents</a:t>
            </a:r>
          </a:p>
          <a:p>
            <a:pPr algn="ctr" eaLnBrk="1" hangingPunct="1">
              <a:buFontTx/>
              <a:buNone/>
            </a:pPr>
            <a:endParaRPr lang="en-CA" b="1" dirty="0">
              <a:solidFill>
                <a:srgbClr val="00FFCC"/>
              </a:solidFill>
            </a:endParaRPr>
          </a:p>
          <a:p>
            <a:pPr lvl="1" eaLnBrk="1" hangingPunct="1"/>
            <a:r>
              <a:rPr lang="en-CA" dirty="0"/>
              <a:t>Higher self-esteem and well-being</a:t>
            </a:r>
          </a:p>
          <a:p>
            <a:pPr lvl="1" eaLnBrk="1" hangingPunct="1"/>
            <a:r>
              <a:rPr lang="en-CA" dirty="0"/>
              <a:t>Better psychological and physical health</a:t>
            </a:r>
          </a:p>
          <a:p>
            <a:pPr lvl="1" eaLnBrk="1" hangingPunct="1"/>
            <a:r>
              <a:rPr lang="en-CA" dirty="0"/>
              <a:t>Closer relationships with friends and romantic partners</a:t>
            </a:r>
          </a:p>
          <a:p>
            <a:pPr lvl="1" eaLnBrk="1" hangingPunct="1"/>
            <a:r>
              <a:rPr lang="en-CA" dirty="0"/>
              <a:t>More autonomous and self-reliant</a:t>
            </a:r>
          </a:p>
        </p:txBody>
      </p:sp>
      <p:sp>
        <p:nvSpPr>
          <p:cNvPr id="14340" name="Text Box 12"/>
          <p:cNvSpPr txBox="1">
            <a:spLocks noChangeArrowheads="1"/>
          </p:cNvSpPr>
          <p:nvPr>
            <p:custDataLst>
              <p:tags r:id="rId2"/>
            </p:custDataLst>
          </p:nvPr>
        </p:nvSpPr>
        <p:spPr bwMode="auto">
          <a:xfrm>
            <a:off x="323528" y="692150"/>
            <a:ext cx="8133085" cy="954107"/>
          </a:xfrm>
          <a:prstGeom prst="rect">
            <a:avLst/>
          </a:prstGeom>
          <a:solidFill>
            <a:srgbClr val="BBE0E3"/>
          </a:solidFill>
          <a:ln w="9525">
            <a:noFill/>
            <a:miter lim="800000"/>
            <a:headEnd/>
            <a:tailEnd/>
          </a:ln>
        </p:spPr>
        <p:txBody>
          <a:bodyPr wrap="square">
            <a:spAutoFit/>
          </a:bodyPr>
          <a:lstStyle/>
          <a:p>
            <a:r>
              <a:rPr lang="en-CA" sz="2800" i="0" dirty="0">
                <a:solidFill>
                  <a:schemeClr val="tx1"/>
                </a:solidFill>
                <a:latin typeface="Arial" charset="0"/>
              </a:rPr>
              <a:t>Secure attachment to parents </a:t>
            </a:r>
            <a:r>
              <a:rPr lang="en-CA" sz="2800" dirty="0">
                <a:solidFill>
                  <a:schemeClr val="tx1"/>
                </a:solidFill>
                <a:latin typeface="Arial" charset="0"/>
              </a:rPr>
              <a:t>in adolescence</a:t>
            </a:r>
            <a:r>
              <a:rPr lang="en-CA" sz="2800" i="0" dirty="0">
                <a:solidFill>
                  <a:schemeClr val="tx1"/>
                </a:solidFill>
                <a:latin typeface="Arial" charset="0"/>
              </a:rPr>
              <a:t> is related to a variety of favourable outcomes</a:t>
            </a:r>
            <a:endParaRPr lang="en-CA" sz="2800" i="0" dirty="0">
              <a:solidFill>
                <a:srgbClr val="FFFF99"/>
              </a:solidFill>
              <a:latin typeface="Arial" charset="0"/>
            </a:endParaRPr>
          </a:p>
        </p:txBody>
      </p:sp>
    </p:spTree>
    <p:extLst>
      <p:ext uri="{BB962C8B-B14F-4D97-AF65-F5344CB8AC3E}">
        <p14:creationId xmlns:p14="http://schemas.microsoft.com/office/powerpoint/2010/main" val="905536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custDataLst>
              <p:tags r:id="rId1"/>
            </p:custDataLst>
          </p:nvPr>
        </p:nvSpPr>
        <p:spPr>
          <a:xfrm>
            <a:off x="533400" y="304800"/>
            <a:ext cx="7772400" cy="892175"/>
          </a:xfrm>
        </p:spPr>
        <p:txBody>
          <a:bodyPr anchorCtr="1">
            <a:normAutofit/>
          </a:bodyPr>
          <a:lstStyle/>
          <a:p>
            <a:pPr marL="742950" indent="-742950" eaLnBrk="1" fontAlgn="auto" hangingPunct="1">
              <a:spcAft>
                <a:spcPts val="0"/>
              </a:spcAft>
              <a:defRPr/>
            </a:pPr>
            <a:r>
              <a:rPr lang="en-CA" dirty="0">
                <a:effectLst>
                  <a:outerShdw blurRad="38100" dist="38100" dir="2700000" algn="tl">
                    <a:srgbClr val="FFFFFF"/>
                  </a:outerShdw>
                </a:effectLst>
                <a:cs typeface="Osaka" pitchFamily="-107" charset="-128"/>
              </a:rPr>
              <a:t>Running Away from Home</a:t>
            </a:r>
          </a:p>
        </p:txBody>
      </p:sp>
      <p:sp>
        <p:nvSpPr>
          <p:cNvPr id="91139" name="Rectangle 3"/>
          <p:cNvSpPr>
            <a:spLocks noGrp="1" noChangeArrowheads="1"/>
          </p:cNvSpPr>
          <p:nvPr>
            <p:ph idx="1"/>
            <p:custDataLst>
              <p:tags r:id="rId2"/>
            </p:custDataLst>
          </p:nvPr>
        </p:nvSpPr>
        <p:spPr>
          <a:xfrm>
            <a:off x="323850" y="1412875"/>
            <a:ext cx="8208963" cy="3671888"/>
          </a:xfrm>
        </p:spPr>
        <p:txBody>
          <a:bodyPr>
            <a:noAutofit/>
          </a:bodyPr>
          <a:lstStyle/>
          <a:p>
            <a:pPr marL="274320" indent="-274320" eaLnBrk="1" fontAlgn="auto" hangingPunct="1">
              <a:lnSpc>
                <a:spcPct val="80000"/>
              </a:lnSpc>
              <a:spcAft>
                <a:spcPct val="50000"/>
              </a:spcAft>
              <a:buClr>
                <a:schemeClr val="accent3"/>
              </a:buClr>
              <a:buFont typeface="Wingdings 2"/>
              <a:buChar char=""/>
              <a:defRPr/>
            </a:pPr>
            <a:r>
              <a:rPr lang="en-US" sz="2400" dirty="0"/>
              <a:t>About </a:t>
            </a:r>
            <a:r>
              <a:rPr lang="en-US" sz="2400" b="1" dirty="0">
                <a:solidFill>
                  <a:srgbClr val="800080"/>
                </a:solidFill>
              </a:rPr>
              <a:t>1 million</a:t>
            </a:r>
            <a:r>
              <a:rPr lang="en-US" sz="2400" dirty="0"/>
              <a:t> adolescents run away from home each year in the U.S &amp; Canada.</a:t>
            </a:r>
          </a:p>
          <a:p>
            <a:pPr marL="274320" indent="-274320" eaLnBrk="1" fontAlgn="auto" hangingPunct="1">
              <a:lnSpc>
                <a:spcPct val="80000"/>
              </a:lnSpc>
              <a:spcAft>
                <a:spcPct val="50000"/>
              </a:spcAft>
              <a:buClr>
                <a:schemeClr val="accent3"/>
              </a:buClr>
              <a:buFont typeface="Wingdings 2"/>
              <a:buChar char=""/>
              <a:defRPr/>
            </a:pPr>
            <a:r>
              <a:rPr lang="en-US" sz="2400" dirty="0"/>
              <a:t>About ¼ of these are </a:t>
            </a:r>
            <a:r>
              <a:rPr lang="en-US" sz="2400" b="1" dirty="0">
                <a:solidFill>
                  <a:srgbClr val="800080"/>
                </a:solidFill>
              </a:rPr>
              <a:t>“throwaways”</a:t>
            </a:r>
            <a:r>
              <a:rPr lang="en-US" sz="2400" dirty="0"/>
              <a:t> – their parents forced them to leave</a:t>
            </a:r>
          </a:p>
          <a:p>
            <a:pPr marL="274320" indent="-274320" eaLnBrk="1" fontAlgn="auto" hangingPunct="1">
              <a:lnSpc>
                <a:spcPct val="80000"/>
              </a:lnSpc>
              <a:spcAft>
                <a:spcPct val="50000"/>
              </a:spcAft>
              <a:buClr>
                <a:schemeClr val="accent3"/>
              </a:buClr>
              <a:buFont typeface="Wingdings 2"/>
              <a:buChar char=""/>
              <a:defRPr/>
            </a:pPr>
            <a:r>
              <a:rPr lang="en-US" sz="2400" dirty="0"/>
              <a:t>Adolescents who run away have often experienced </a:t>
            </a:r>
            <a:r>
              <a:rPr lang="en-US" sz="2400" b="1" dirty="0">
                <a:solidFill>
                  <a:srgbClr val="800080"/>
                </a:solidFill>
              </a:rPr>
              <a:t>high conflict</a:t>
            </a:r>
            <a:r>
              <a:rPr lang="en-US" sz="2400" dirty="0"/>
              <a:t> with their parents</a:t>
            </a:r>
          </a:p>
          <a:p>
            <a:pPr marL="274320" indent="-274320" eaLnBrk="1" fontAlgn="auto" hangingPunct="1">
              <a:lnSpc>
                <a:spcPct val="80000"/>
              </a:lnSpc>
              <a:spcAft>
                <a:spcPct val="50000"/>
              </a:spcAft>
              <a:buClr>
                <a:schemeClr val="accent3"/>
              </a:buClr>
              <a:buFont typeface="Wingdings 2"/>
              <a:buChar char=""/>
              <a:defRPr/>
            </a:pPr>
            <a:r>
              <a:rPr lang="en-US" sz="2400" dirty="0"/>
              <a:t>Many have experienced </a:t>
            </a:r>
            <a:r>
              <a:rPr lang="en-US" sz="2400" b="1" dirty="0">
                <a:solidFill>
                  <a:srgbClr val="800080"/>
                </a:solidFill>
              </a:rPr>
              <a:t>physical or sexual abuse</a:t>
            </a:r>
            <a:endParaRPr lang="en-US" sz="2400" dirty="0">
              <a:solidFill>
                <a:srgbClr val="00FFCC"/>
              </a:solidFill>
            </a:endParaRPr>
          </a:p>
          <a:p>
            <a:pPr marL="274320" indent="-274320" eaLnBrk="1" fontAlgn="auto" hangingPunct="1">
              <a:lnSpc>
                <a:spcPct val="80000"/>
              </a:lnSpc>
              <a:spcAft>
                <a:spcPct val="50000"/>
              </a:spcAft>
              <a:buClr>
                <a:schemeClr val="accent3"/>
              </a:buClr>
              <a:buFont typeface="Wingdings 2"/>
              <a:buChar char=""/>
              <a:defRPr/>
            </a:pPr>
            <a:r>
              <a:rPr lang="en-US" sz="2400" dirty="0"/>
              <a:t>Adolescents who run away tend to be highly vulnerable to </a:t>
            </a:r>
            <a:r>
              <a:rPr lang="en-US" sz="2400" b="1" dirty="0">
                <a:solidFill>
                  <a:srgbClr val="800080"/>
                </a:solidFill>
              </a:rPr>
              <a:t>exploitation</a:t>
            </a:r>
            <a:endParaRPr lang="en-US" sz="2400" dirty="0">
              <a:solidFill>
                <a:srgbClr val="00FFCC"/>
              </a:solidFill>
            </a:endParaRPr>
          </a:p>
        </p:txBody>
      </p:sp>
      <p:sp>
        <p:nvSpPr>
          <p:cNvPr id="27652" name="TextBox 4"/>
          <p:cNvSpPr txBox="1">
            <a:spLocks noChangeArrowheads="1"/>
          </p:cNvSpPr>
          <p:nvPr>
            <p:custDataLst>
              <p:tags r:id="rId3"/>
            </p:custDataLst>
          </p:nvPr>
        </p:nvSpPr>
        <p:spPr bwMode="auto">
          <a:xfrm>
            <a:off x="539750" y="5229225"/>
            <a:ext cx="8064500" cy="1322388"/>
          </a:xfrm>
          <a:prstGeom prst="rect">
            <a:avLst/>
          </a:prstGeom>
          <a:solidFill>
            <a:schemeClr val="bg1">
              <a:lumMod val="85000"/>
            </a:schemeClr>
          </a:solidFill>
          <a:ln w="9525">
            <a:noFill/>
            <a:miter lim="800000"/>
            <a:headEnd/>
            <a:tailEnd/>
          </a:ln>
        </p:spPr>
        <p:txBody>
          <a:bodyPr>
            <a:spAutoFit/>
          </a:bodyPr>
          <a:lstStyle/>
          <a:p>
            <a:pPr>
              <a:defRPr/>
            </a:pPr>
            <a:r>
              <a:rPr lang="en-CA" b="0" i="0" dirty="0">
                <a:solidFill>
                  <a:srgbClr val="800080"/>
                </a:solidFill>
              </a:rPr>
              <a:t>However…</a:t>
            </a:r>
          </a:p>
          <a:p>
            <a:pPr>
              <a:defRPr/>
            </a:pPr>
            <a:r>
              <a:rPr lang="en-CA" b="0" i="0" dirty="0"/>
              <a:t>Youth who sleep on the street do not necessarily come from abusive families, as one common stereotype dictates </a:t>
            </a:r>
            <a:r>
              <a:rPr lang="en-CA" sz="1800" b="0" i="0" dirty="0"/>
              <a:t>(Benoit &amp; </a:t>
            </a:r>
            <a:r>
              <a:rPr lang="en-CA" sz="1800" b="0" i="0" dirty="0" err="1"/>
              <a:t>Jensson</a:t>
            </a:r>
            <a:r>
              <a:rPr lang="en-CA" sz="1800" b="0" i="0" dirty="0"/>
              <a:t>, 2009).</a:t>
            </a:r>
            <a:endParaRPr lang="en-CA" dirty="0"/>
          </a:p>
        </p:txBody>
      </p:sp>
    </p:spTree>
    <p:extLst>
      <p:ext uri="{BB962C8B-B14F-4D97-AF65-F5344CB8AC3E}">
        <p14:creationId xmlns:p14="http://schemas.microsoft.com/office/powerpoint/2010/main" val="1588886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custDataLst>
              <p:tags r:id="rId1"/>
            </p:custDataLst>
          </p:nvPr>
        </p:nvSpPr>
        <p:spPr>
          <a:xfrm>
            <a:off x="3352799" y="814227"/>
            <a:ext cx="5334000" cy="665163"/>
          </a:xfrm>
        </p:spPr>
        <p:txBody>
          <a:bodyPr anchorCtr="1">
            <a:normAutofit fontScale="90000"/>
          </a:bodyPr>
          <a:lstStyle/>
          <a:p>
            <a:pPr marL="742950" indent="-742950" eaLnBrk="1" fontAlgn="auto" hangingPunct="1">
              <a:spcAft>
                <a:spcPts val="0"/>
              </a:spcAft>
              <a:defRPr/>
            </a:pPr>
            <a:r>
              <a:rPr lang="en-CA" dirty="0">
                <a:effectLst>
                  <a:outerShdw blurRad="38100" dist="38100" dir="2700000" algn="tl">
                    <a:srgbClr val="FFFFFF"/>
                  </a:outerShdw>
                </a:effectLst>
                <a:cs typeface="Osaka" pitchFamily="-107" charset="-128"/>
              </a:rPr>
              <a:t>Street Families</a:t>
            </a:r>
          </a:p>
        </p:txBody>
      </p:sp>
      <p:sp>
        <p:nvSpPr>
          <p:cNvPr id="20483" name="Rectangle 3"/>
          <p:cNvSpPr>
            <a:spLocks noGrp="1" noChangeArrowheads="1"/>
          </p:cNvSpPr>
          <p:nvPr>
            <p:ph idx="1"/>
            <p:custDataLst>
              <p:tags r:id="rId2"/>
            </p:custDataLst>
          </p:nvPr>
        </p:nvSpPr>
        <p:spPr>
          <a:xfrm>
            <a:off x="457200" y="2134292"/>
            <a:ext cx="8002588" cy="4572000"/>
          </a:xfrm>
        </p:spPr>
        <p:txBody>
          <a:bodyPr>
            <a:normAutofit fontScale="92500" lnSpcReduction="10000"/>
          </a:bodyPr>
          <a:lstStyle/>
          <a:p>
            <a:pPr>
              <a:buFont typeface="Wingdings 2" pitchFamily="18" charset="2"/>
              <a:buNone/>
            </a:pPr>
            <a:r>
              <a:rPr lang="en-CA" sz="2800" dirty="0"/>
              <a:t>Running away from a family doesn’t mean running away from families.</a:t>
            </a:r>
          </a:p>
          <a:p>
            <a:pPr>
              <a:buFont typeface="Wingdings 2" pitchFamily="18" charset="2"/>
              <a:buNone/>
            </a:pPr>
            <a:endParaRPr lang="en-CA" sz="2800" dirty="0"/>
          </a:p>
          <a:p>
            <a:pPr>
              <a:buFont typeface="Wingdings 2" pitchFamily="18" charset="2"/>
              <a:buNone/>
            </a:pPr>
            <a:r>
              <a:rPr lang="en-CA" sz="2800" dirty="0"/>
              <a:t>Street kids create street families among themselves</a:t>
            </a:r>
          </a:p>
          <a:p>
            <a:pPr>
              <a:buFont typeface="Wingdings 2" pitchFamily="18" charset="2"/>
              <a:buNone/>
            </a:pPr>
            <a:endParaRPr lang="en-CA" sz="2800" dirty="0"/>
          </a:p>
          <a:p>
            <a:pPr lvl="1"/>
            <a:r>
              <a:rPr lang="en-CA" dirty="0"/>
              <a:t>Safety/protection</a:t>
            </a:r>
          </a:p>
          <a:p>
            <a:pPr lvl="1"/>
            <a:r>
              <a:rPr lang="en-CA" dirty="0"/>
              <a:t>Companionship</a:t>
            </a:r>
          </a:p>
          <a:p>
            <a:pPr lvl="1"/>
            <a:r>
              <a:rPr lang="en-CA" dirty="0"/>
              <a:t>Comfort and intimacy</a:t>
            </a:r>
          </a:p>
          <a:p>
            <a:pPr lvl="1" eaLnBrk="1" hangingPunct="1">
              <a:lnSpc>
                <a:spcPct val="90000"/>
              </a:lnSpc>
            </a:pPr>
            <a:r>
              <a:rPr lang="en-US" dirty="0"/>
              <a:t>Feelings of belonging and acceptance</a:t>
            </a:r>
          </a:p>
          <a:p>
            <a:pPr lvl="1" eaLnBrk="1" hangingPunct="1">
              <a:lnSpc>
                <a:spcPct val="90000"/>
              </a:lnSpc>
            </a:pPr>
            <a:r>
              <a:rPr lang="en-US" dirty="0"/>
              <a:t>Shared roles and duties</a:t>
            </a:r>
          </a:p>
        </p:txBody>
      </p:sp>
      <p:pic>
        <p:nvPicPr>
          <p:cNvPr id="2051" name="Picture 3" descr="C:\Users\kopfjol\AppData\Local\Microsoft\Windows\Temporary Internet Files\Content.IE5\2BQGVZ14\5828756767_7d52ec460e_z[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4400" y="228600"/>
            <a:ext cx="2438399" cy="1836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2973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t>Culture and Development</a:t>
            </a:r>
          </a:p>
        </p:txBody>
      </p:sp>
      <p:pic>
        <p:nvPicPr>
          <p:cNvPr id="3075" name="Picture 3" descr="C:\Users\kopfjol\AppData\Local\Microsoft\Windows\Temporary Internet Files\Content.IE5\QNXMQSO3\ecuador_soccer[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3974454"/>
            <a:ext cx="3615240" cy="271143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kopfjol\AppData\Local\Microsoft\Windows\Temporary Internet Files\Content.IE5\J7YMP2W7\zdanc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3429000"/>
            <a:ext cx="3461183" cy="2540508"/>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kopfjol\AppData\Local\Microsoft\Windows\Temporary Internet Files\Content.IE5\0WJ1NRB2\5895016921_20980f0542_z[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076" y="1295400"/>
            <a:ext cx="2305241" cy="307365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kopfjol\AppData\Local\Microsoft\Windows\Temporary Internet Files\Content.IE5\2BQGVZ14\culture-club[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3891" y="1219200"/>
            <a:ext cx="2536609" cy="1973482"/>
          </a:xfrm>
          <a:prstGeom prst="rect">
            <a:avLst/>
          </a:prstGeom>
          <a:noFill/>
          <a:extLst>
            <a:ext uri="{909E8E84-426E-40DD-AFC4-6F175D3DCCD1}">
              <a14:hiddenFill xmlns:a14="http://schemas.microsoft.com/office/drawing/2010/main">
                <a:solidFill>
                  <a:srgbClr val="FFFFFF"/>
                </a:solidFill>
              </a14:hiddenFill>
            </a:ext>
          </a:extLst>
        </p:spPr>
      </p:pic>
      <p:pic>
        <p:nvPicPr>
          <p:cNvPr id="3090" name="Picture 18" descr="C:\Users\kopfjol\AppData\Local\Microsoft\Windows\Temporary Internet Files\Content.IE5\J7YMP2W7\6368905191_c6b420bce8_z[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84317" y="2516242"/>
            <a:ext cx="2702399" cy="1790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0510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custDataLst>
              <p:tags r:id="rId1"/>
            </p:custDataLst>
          </p:nvPr>
        </p:nvSpPr>
        <p:spPr bwMode="auto">
          <a:xfrm>
            <a:off x="990600" y="6324600"/>
            <a:ext cx="6553200" cy="533400"/>
          </a:xfrm>
          <a:prstGeom prst="rect">
            <a:avLst/>
          </a:prstGeom>
          <a:noFill/>
          <a:ln w="9525">
            <a:noFill/>
            <a:miter lim="800000"/>
            <a:headEnd/>
            <a:tailEnd/>
          </a:ln>
        </p:spPr>
        <p:txBody>
          <a:bodyPr/>
          <a:lstStyle/>
          <a:p>
            <a:pPr>
              <a:spcBef>
                <a:spcPct val="50000"/>
              </a:spcBef>
            </a:pPr>
            <a:endParaRPr lang="en-US" sz="1000" b="1">
              <a:solidFill>
                <a:srgbClr val="A08366"/>
              </a:solidFill>
              <a:latin typeface="Times New Roman" pitchFamily="18" charset="0"/>
            </a:endParaRPr>
          </a:p>
        </p:txBody>
      </p:sp>
      <p:sp>
        <p:nvSpPr>
          <p:cNvPr id="15364" name="Rectangle 4"/>
          <p:cNvSpPr>
            <a:spLocks noGrp="1" noRot="1" noChangeArrowheads="1"/>
          </p:cNvSpPr>
          <p:nvPr>
            <p:ph type="title"/>
            <p:custDataLst>
              <p:tags r:id="rId2"/>
            </p:custDataLst>
          </p:nvPr>
        </p:nvSpPr>
        <p:spPr>
          <a:xfrm>
            <a:off x="457200" y="274638"/>
            <a:ext cx="8229600" cy="776287"/>
          </a:xfrm>
        </p:spPr>
        <p:txBody>
          <a:bodyPr/>
          <a:lstStyle/>
          <a:p>
            <a:pPr eaLnBrk="1" fontAlgn="auto" hangingPunct="1">
              <a:spcAft>
                <a:spcPts val="0"/>
              </a:spcAft>
              <a:defRPr/>
            </a:pPr>
            <a:r>
              <a:rPr lang="en-US" dirty="0">
                <a:solidFill>
                  <a:srgbClr val="C00000"/>
                </a:solidFill>
              </a:rPr>
              <a:t>Cultural Beliefs are…</a:t>
            </a:r>
          </a:p>
        </p:txBody>
      </p:sp>
      <p:sp>
        <p:nvSpPr>
          <p:cNvPr id="15363" name="Rectangle 3"/>
          <p:cNvSpPr>
            <a:spLocks noGrp="1" noChangeArrowheads="1"/>
          </p:cNvSpPr>
          <p:nvPr>
            <p:ph sz="quarter" idx="1"/>
            <p:custDataLst>
              <p:tags r:id="rId3"/>
            </p:custDataLst>
          </p:nvPr>
        </p:nvSpPr>
        <p:spPr>
          <a:xfrm>
            <a:off x="539750" y="1447800"/>
            <a:ext cx="8229600" cy="4856163"/>
          </a:xfrm>
        </p:spPr>
        <p:txBody>
          <a:bodyPr>
            <a:normAutofit/>
          </a:bodyPr>
          <a:lstStyle/>
          <a:p>
            <a:pPr>
              <a:lnSpc>
                <a:spcPct val="90000"/>
              </a:lnSpc>
            </a:pPr>
            <a:r>
              <a:rPr lang="en-US" sz="3200" dirty="0"/>
              <a:t>“ideas and understandings, both implicit and explicit, about persons, society, nature and divinity” </a:t>
            </a:r>
            <a:r>
              <a:rPr lang="en-US" sz="2800" dirty="0">
                <a:cs typeface="Arial" charset="0"/>
              </a:rPr>
              <a:t>(</a:t>
            </a:r>
            <a:r>
              <a:rPr lang="en-US" sz="2800" dirty="0" err="1">
                <a:cs typeface="Arial" charset="0"/>
              </a:rPr>
              <a:t>Shweder</a:t>
            </a:r>
            <a:r>
              <a:rPr lang="en-US" sz="2800" dirty="0">
                <a:cs typeface="Arial" charset="0"/>
              </a:rPr>
              <a:t> et al, 1998, p. 868)</a:t>
            </a:r>
          </a:p>
          <a:p>
            <a:pPr eaLnBrk="1" hangingPunct="1">
              <a:lnSpc>
                <a:spcPct val="90000"/>
              </a:lnSpc>
            </a:pPr>
            <a:endParaRPr lang="en-US" sz="2800" dirty="0"/>
          </a:p>
          <a:p>
            <a:pPr algn="r" eaLnBrk="1" hangingPunct="1">
              <a:lnSpc>
                <a:spcPct val="90000"/>
              </a:lnSpc>
              <a:buFont typeface="Wingdings" pitchFamily="-107" charset="2"/>
              <a:buNone/>
            </a:pPr>
            <a:endParaRPr lang="en-US" sz="2800" dirty="0"/>
          </a:p>
          <a:p>
            <a:pPr algn="r" eaLnBrk="1" hangingPunct="1">
              <a:lnSpc>
                <a:spcPct val="90000"/>
              </a:lnSpc>
              <a:buFont typeface="Wingdings" pitchFamily="-107" charset="2"/>
              <a:buNone/>
            </a:pPr>
            <a:endParaRPr lang="en-US" sz="2800" dirty="0"/>
          </a:p>
          <a:p>
            <a:pPr eaLnBrk="1" hangingPunct="1">
              <a:lnSpc>
                <a:spcPct val="90000"/>
              </a:lnSpc>
              <a:buFont typeface="Wingdings" pitchFamily="-107" charset="2"/>
              <a:buNone/>
            </a:pPr>
            <a:endParaRPr lang="en-US" sz="2800" dirty="0"/>
          </a:p>
          <a:p>
            <a:pPr eaLnBrk="1" hangingPunct="1">
              <a:lnSpc>
                <a:spcPct val="90000"/>
              </a:lnSpc>
            </a:pPr>
            <a:r>
              <a:rPr lang="en-US" sz="3200" dirty="0"/>
              <a:t>Norms and moral standards that arise from these beliefs, ideas and understandings</a:t>
            </a:r>
          </a:p>
        </p:txBody>
      </p:sp>
      <p:sp>
        <p:nvSpPr>
          <p:cNvPr id="15365" name="AutoShape 5"/>
          <p:cNvSpPr>
            <a:spLocks noChangeArrowheads="1"/>
          </p:cNvSpPr>
          <p:nvPr>
            <p:custDataLst>
              <p:tags r:id="rId4"/>
            </p:custDataLst>
          </p:nvPr>
        </p:nvSpPr>
        <p:spPr bwMode="auto">
          <a:xfrm>
            <a:off x="4038600" y="3276600"/>
            <a:ext cx="485775" cy="863600"/>
          </a:xfrm>
          <a:prstGeom prst="downArrow">
            <a:avLst>
              <a:gd name="adj1" fmla="val 50000"/>
              <a:gd name="adj2" fmla="val 44444"/>
            </a:avLst>
          </a:prstGeom>
          <a:gradFill rotWithShape="1">
            <a:gsLst>
              <a:gs pos="0">
                <a:srgbClr val="00FFCC"/>
              </a:gs>
              <a:gs pos="100000">
                <a:srgbClr val="00765E"/>
              </a:gs>
            </a:gsLst>
            <a:lin ang="5400000" scaled="1"/>
          </a:gradFill>
          <a:ln w="9525">
            <a:solidFill>
              <a:schemeClr val="bg2"/>
            </a:solidFill>
            <a:miter lim="800000"/>
            <a:headEnd/>
            <a:tailEnd/>
          </a:ln>
        </p:spPr>
        <p:txBody>
          <a:bodyPr wrap="none" anchor="ctr"/>
          <a:lstStyle/>
          <a:p>
            <a:endParaRPr lang="en-CA"/>
          </a:p>
        </p:txBody>
      </p:sp>
    </p:spTree>
    <p:extLst>
      <p:ext uri="{BB962C8B-B14F-4D97-AF65-F5344CB8AC3E}">
        <p14:creationId xmlns:p14="http://schemas.microsoft.com/office/powerpoint/2010/main" val="35838675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wipe(up)">
                                      <p:cBhvr>
                                        <p:cTn id="7" dur="500"/>
                                        <p:tgtEl>
                                          <p:spTgt spid="15363">
                                            <p:txEl>
                                              <p:pRg st="0" end="0"/>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5365"/>
                                        </p:tgtEl>
                                        <p:attrNameLst>
                                          <p:attrName>style.visibility</p:attrName>
                                        </p:attrNameLst>
                                      </p:cBhvr>
                                      <p:to>
                                        <p:strVal val="visible"/>
                                      </p:to>
                                    </p:set>
                                    <p:animEffect transition="in" filter="wipe(up)">
                                      <p:cBhvr>
                                        <p:cTn id="10" dur="500"/>
                                        <p:tgtEl>
                                          <p:spTgt spid="15365"/>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5363">
                                            <p:txEl>
                                              <p:pRg st="5" end="5"/>
                                            </p:txEl>
                                          </p:spTgt>
                                        </p:tgtEl>
                                        <p:attrNameLst>
                                          <p:attrName>style.visibility</p:attrName>
                                        </p:attrNameLst>
                                      </p:cBhvr>
                                      <p:to>
                                        <p:strVal val="visible"/>
                                      </p:to>
                                    </p:set>
                                    <p:animEffect transition="in" filter="wipe(up)">
                                      <p:cBhvr>
                                        <p:cTn id="13" dur="500"/>
                                        <p:tgtEl>
                                          <p:spTgt spid="153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P spid="1536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p:custDataLst>
              <p:tags r:id="rId1"/>
            </p:custDataLst>
          </p:nvPr>
        </p:nvSpPr>
        <p:spPr>
          <a:xfrm>
            <a:off x="228600" y="228600"/>
            <a:ext cx="7113588" cy="692150"/>
          </a:xfrm>
        </p:spPr>
        <p:txBody>
          <a:bodyPr>
            <a:normAutofit fontScale="90000"/>
          </a:bodyPr>
          <a:lstStyle/>
          <a:p>
            <a:pPr eaLnBrk="1" fontAlgn="auto" hangingPunct="1">
              <a:spcAft>
                <a:spcPts val="0"/>
              </a:spcAft>
              <a:defRPr/>
            </a:pPr>
            <a:r>
              <a:rPr lang="en-CA" b="1" dirty="0">
                <a:solidFill>
                  <a:srgbClr val="C00000"/>
                </a:solidFill>
              </a:rPr>
              <a:t>Socialization is…</a:t>
            </a:r>
            <a:endParaRPr lang="en-US" b="1" dirty="0">
              <a:solidFill>
                <a:srgbClr val="C00000"/>
              </a:solidFill>
            </a:endParaRPr>
          </a:p>
        </p:txBody>
      </p:sp>
      <p:sp>
        <p:nvSpPr>
          <p:cNvPr id="17411" name="Rectangle 3"/>
          <p:cNvSpPr>
            <a:spLocks noGrp="1" noChangeArrowheads="1"/>
          </p:cNvSpPr>
          <p:nvPr>
            <p:ph sz="quarter" idx="1"/>
            <p:custDataLst>
              <p:tags r:id="rId2"/>
            </p:custDataLst>
          </p:nvPr>
        </p:nvSpPr>
        <p:spPr>
          <a:xfrm>
            <a:off x="0" y="1066800"/>
            <a:ext cx="8839200" cy="1366838"/>
          </a:xfrm>
        </p:spPr>
        <p:txBody>
          <a:bodyPr/>
          <a:lstStyle/>
          <a:p>
            <a:pPr marL="609600" indent="-609600" eaLnBrk="1" hangingPunct="1">
              <a:buFont typeface="Wingdings" pitchFamily="-107" charset="2"/>
              <a:buNone/>
            </a:pPr>
            <a:r>
              <a:rPr lang="en-US" sz="2800" dirty="0"/>
              <a:t>	</a:t>
            </a:r>
            <a:r>
              <a:rPr lang="en-US" sz="3200" dirty="0"/>
              <a:t>The process by which people acquire the behaviors and beliefs of their culture</a:t>
            </a:r>
          </a:p>
          <a:p>
            <a:pPr marL="609600" indent="-609600" eaLnBrk="1" hangingPunct="1">
              <a:buFont typeface="Wingdings" pitchFamily="-107" charset="2"/>
              <a:buNone/>
            </a:pPr>
            <a:endParaRPr lang="en-US" sz="2800" dirty="0"/>
          </a:p>
        </p:txBody>
      </p:sp>
      <p:sp>
        <p:nvSpPr>
          <p:cNvPr id="15364" name="Rectangle 4"/>
          <p:cNvSpPr>
            <a:spLocks noChangeArrowheads="1"/>
          </p:cNvSpPr>
          <p:nvPr>
            <p:custDataLst>
              <p:tags r:id="rId3"/>
            </p:custDataLst>
          </p:nvPr>
        </p:nvSpPr>
        <p:spPr bwMode="auto">
          <a:xfrm>
            <a:off x="990600" y="6324600"/>
            <a:ext cx="6553200" cy="533400"/>
          </a:xfrm>
          <a:prstGeom prst="rect">
            <a:avLst/>
          </a:prstGeom>
          <a:noFill/>
          <a:ln w="9525">
            <a:noFill/>
            <a:miter lim="800000"/>
            <a:headEnd/>
            <a:tailEnd/>
          </a:ln>
        </p:spPr>
        <p:txBody>
          <a:bodyPr/>
          <a:lstStyle/>
          <a:p>
            <a:pPr>
              <a:spcBef>
                <a:spcPct val="50000"/>
              </a:spcBef>
            </a:pPr>
            <a:endParaRPr lang="en-US" sz="1000" b="1">
              <a:solidFill>
                <a:srgbClr val="A08366"/>
              </a:solidFill>
              <a:latin typeface="Times New Roman" pitchFamily="18" charset="0"/>
            </a:endParaRPr>
          </a:p>
        </p:txBody>
      </p:sp>
      <p:sp>
        <p:nvSpPr>
          <p:cNvPr id="17413" name="AutoShape 5"/>
          <p:cNvSpPr>
            <a:spLocks noChangeArrowheads="1"/>
          </p:cNvSpPr>
          <p:nvPr>
            <p:custDataLst>
              <p:tags r:id="rId4"/>
            </p:custDataLst>
          </p:nvPr>
        </p:nvSpPr>
        <p:spPr bwMode="auto">
          <a:xfrm>
            <a:off x="7239000" y="2286000"/>
            <a:ext cx="485775" cy="863600"/>
          </a:xfrm>
          <a:prstGeom prst="downArrow">
            <a:avLst>
              <a:gd name="adj1" fmla="val 50000"/>
              <a:gd name="adj2" fmla="val 44444"/>
            </a:avLst>
          </a:prstGeom>
          <a:gradFill rotWithShape="1">
            <a:gsLst>
              <a:gs pos="0">
                <a:srgbClr val="00FFCC"/>
              </a:gs>
              <a:gs pos="100000">
                <a:srgbClr val="00765E"/>
              </a:gs>
            </a:gsLst>
            <a:lin ang="5400000" scaled="1"/>
          </a:gradFill>
          <a:ln w="9525">
            <a:solidFill>
              <a:schemeClr val="bg2"/>
            </a:solidFill>
            <a:miter lim="800000"/>
            <a:headEnd/>
            <a:tailEnd/>
          </a:ln>
        </p:spPr>
        <p:txBody>
          <a:bodyPr wrap="none" anchor="ctr"/>
          <a:lstStyle/>
          <a:p>
            <a:endParaRPr lang="en-CA"/>
          </a:p>
        </p:txBody>
      </p:sp>
      <p:sp>
        <p:nvSpPr>
          <p:cNvPr id="17414" name="Text Box 6"/>
          <p:cNvSpPr txBox="1">
            <a:spLocks noChangeArrowheads="1"/>
          </p:cNvSpPr>
          <p:nvPr>
            <p:custDataLst>
              <p:tags r:id="rId5"/>
            </p:custDataLst>
          </p:nvPr>
        </p:nvSpPr>
        <p:spPr bwMode="auto">
          <a:xfrm>
            <a:off x="2268538" y="2420938"/>
            <a:ext cx="4360862" cy="461665"/>
          </a:xfrm>
          <a:prstGeom prst="rect">
            <a:avLst/>
          </a:prstGeom>
          <a:noFill/>
          <a:ln w="9525">
            <a:noFill/>
            <a:miter lim="800000"/>
            <a:headEnd/>
            <a:tailEnd/>
          </a:ln>
          <a:effectLst/>
        </p:spPr>
        <p:txBody>
          <a:bodyPr wrap="square">
            <a:spAutoFit/>
          </a:bodyPr>
          <a:lstStyle/>
          <a:p>
            <a:pPr algn="ctr">
              <a:defRPr/>
            </a:pPr>
            <a:r>
              <a:rPr lang="en-US" sz="2400" dirty="0">
                <a:effectLst>
                  <a:outerShdw blurRad="38100" dist="38100" dir="2700000" algn="tl">
                    <a:srgbClr val="000000"/>
                  </a:outerShdw>
                </a:effectLst>
                <a:latin typeface="Verdana" pitchFamily="34" charset="0"/>
              </a:rPr>
              <a:t>Socialization Outcomes</a:t>
            </a:r>
          </a:p>
        </p:txBody>
      </p:sp>
      <p:sp>
        <p:nvSpPr>
          <p:cNvPr id="17415" name="AutoShape 7"/>
          <p:cNvSpPr>
            <a:spLocks noChangeArrowheads="1"/>
          </p:cNvSpPr>
          <p:nvPr>
            <p:custDataLst>
              <p:tags r:id="rId6"/>
            </p:custDataLst>
          </p:nvPr>
        </p:nvSpPr>
        <p:spPr bwMode="auto">
          <a:xfrm>
            <a:off x="1403350" y="2205038"/>
            <a:ext cx="485775" cy="863600"/>
          </a:xfrm>
          <a:prstGeom prst="downArrow">
            <a:avLst>
              <a:gd name="adj1" fmla="val 50000"/>
              <a:gd name="adj2" fmla="val 44444"/>
            </a:avLst>
          </a:prstGeom>
          <a:gradFill rotWithShape="1">
            <a:gsLst>
              <a:gs pos="0">
                <a:srgbClr val="00FFCC"/>
              </a:gs>
              <a:gs pos="100000">
                <a:srgbClr val="00765E"/>
              </a:gs>
            </a:gsLst>
            <a:lin ang="5400000" scaled="1"/>
          </a:gradFill>
          <a:ln w="9525">
            <a:solidFill>
              <a:schemeClr val="bg2"/>
            </a:solidFill>
            <a:miter lim="800000"/>
            <a:headEnd/>
            <a:tailEnd/>
          </a:ln>
        </p:spPr>
        <p:txBody>
          <a:bodyPr wrap="none" anchor="ctr"/>
          <a:lstStyle/>
          <a:p>
            <a:endParaRPr lang="en-CA"/>
          </a:p>
        </p:txBody>
      </p:sp>
      <p:sp>
        <p:nvSpPr>
          <p:cNvPr id="17416" name="Text Box 8"/>
          <p:cNvSpPr txBox="1">
            <a:spLocks noChangeArrowheads="1"/>
          </p:cNvSpPr>
          <p:nvPr>
            <p:custDataLst>
              <p:tags r:id="rId7"/>
            </p:custDataLst>
          </p:nvPr>
        </p:nvSpPr>
        <p:spPr bwMode="auto">
          <a:xfrm>
            <a:off x="0" y="3500438"/>
            <a:ext cx="9144000" cy="2492990"/>
          </a:xfrm>
          <a:prstGeom prst="rect">
            <a:avLst/>
          </a:prstGeom>
          <a:noFill/>
          <a:ln w="9525">
            <a:noFill/>
            <a:miter lim="800000"/>
            <a:headEnd/>
            <a:tailEnd/>
          </a:ln>
          <a:effectLst/>
        </p:spPr>
        <p:txBody>
          <a:bodyPr>
            <a:spAutoFit/>
          </a:bodyPr>
          <a:lstStyle/>
          <a:p>
            <a:pPr marL="914400" lvl="1" indent="-457200">
              <a:buClr>
                <a:srgbClr val="FFFF00"/>
              </a:buClr>
              <a:defRPr/>
            </a:pPr>
            <a:r>
              <a:rPr lang="en-US" sz="2400" dirty="0">
                <a:solidFill>
                  <a:srgbClr val="00FFCC"/>
                </a:solidFill>
                <a:effectLst>
                  <a:outerShdw blurRad="38100" dist="38100" dir="2700000" algn="tl">
                    <a:srgbClr val="000000"/>
                  </a:outerShdw>
                </a:effectLst>
                <a:latin typeface="Verdana" pitchFamily="34" charset="0"/>
              </a:rPr>
              <a:t> </a:t>
            </a:r>
            <a:r>
              <a:rPr lang="en-US" sz="2400" u="sng" dirty="0">
                <a:latin typeface="Verdana" pitchFamily="34" charset="0"/>
              </a:rPr>
              <a:t>Self-regulation</a:t>
            </a:r>
            <a:r>
              <a:rPr lang="en-US" sz="2400" dirty="0">
                <a:latin typeface="Verdana" pitchFamily="34" charset="0"/>
              </a:rPr>
              <a:t> – ability to comply with social norms</a:t>
            </a:r>
          </a:p>
          <a:p>
            <a:pPr marL="800100" lvl="1" indent="-342900">
              <a:buClr>
                <a:srgbClr val="FFFF00"/>
              </a:buClr>
              <a:defRPr/>
            </a:pPr>
            <a:endParaRPr lang="en-US" dirty="0">
              <a:latin typeface="Verdana" pitchFamily="34" charset="0"/>
            </a:endParaRPr>
          </a:p>
          <a:p>
            <a:pPr marL="914400" lvl="1" indent="-457200">
              <a:buClr>
                <a:srgbClr val="FFFF00"/>
              </a:buClr>
              <a:defRPr/>
            </a:pPr>
            <a:r>
              <a:rPr lang="en-US" sz="2400" dirty="0">
                <a:latin typeface="Verdana" pitchFamily="34" charset="0"/>
              </a:rPr>
              <a:t> </a:t>
            </a:r>
            <a:r>
              <a:rPr lang="en-US" sz="2400" u="sng" dirty="0">
                <a:latin typeface="Verdana" pitchFamily="34" charset="0"/>
              </a:rPr>
              <a:t>Role preparation </a:t>
            </a:r>
            <a:r>
              <a:rPr lang="en-US" sz="2400" dirty="0">
                <a:latin typeface="Verdana" pitchFamily="34" charset="0"/>
              </a:rPr>
              <a:t>– for roles in work, gender, institutions such as marriage, parenthood</a:t>
            </a:r>
          </a:p>
          <a:p>
            <a:pPr marL="800100" lvl="1" indent="-342900">
              <a:buClr>
                <a:srgbClr val="FFFF00"/>
              </a:buClr>
              <a:defRPr/>
            </a:pPr>
            <a:endParaRPr lang="en-US" dirty="0">
              <a:latin typeface="Verdana" pitchFamily="34" charset="0"/>
            </a:endParaRPr>
          </a:p>
          <a:p>
            <a:pPr marL="914400" lvl="1" indent="-457200">
              <a:buClr>
                <a:srgbClr val="FFFF00"/>
              </a:buClr>
              <a:defRPr/>
            </a:pPr>
            <a:r>
              <a:rPr lang="en-US" sz="2400" dirty="0">
                <a:latin typeface="Verdana" pitchFamily="34" charset="0"/>
              </a:rPr>
              <a:t> </a:t>
            </a:r>
            <a:r>
              <a:rPr lang="en-US" sz="2400" u="sng" dirty="0">
                <a:latin typeface="Verdana" pitchFamily="34" charset="0"/>
              </a:rPr>
              <a:t>Cultivation of sources of meaning </a:t>
            </a:r>
            <a:r>
              <a:rPr lang="en-US" sz="2400" dirty="0">
                <a:latin typeface="Verdana" pitchFamily="34" charset="0"/>
              </a:rPr>
              <a:t>– “what’s important?” “What’s to be lived for?”</a:t>
            </a:r>
          </a:p>
        </p:txBody>
      </p:sp>
    </p:spTree>
    <p:extLst>
      <p:ext uri="{BB962C8B-B14F-4D97-AF65-F5344CB8AC3E}">
        <p14:creationId xmlns:p14="http://schemas.microsoft.com/office/powerpoint/2010/main" val="26087433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 calcmode="lin" valueType="num">
                                      <p:cBhvr additive="base">
                                        <p:cTn id="7" dur="500" fill="hold"/>
                                        <p:tgtEl>
                                          <p:spTgt spid="174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41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7413"/>
                                        </p:tgtEl>
                                        <p:attrNameLst>
                                          <p:attrName>style.visibility</p:attrName>
                                        </p:attrNameLst>
                                      </p:cBhvr>
                                      <p:to>
                                        <p:strVal val="visible"/>
                                      </p:to>
                                    </p:set>
                                    <p:anim calcmode="lin" valueType="num">
                                      <p:cBhvr additive="base">
                                        <p:cTn id="11" dur="500" fill="hold"/>
                                        <p:tgtEl>
                                          <p:spTgt spid="17413"/>
                                        </p:tgtEl>
                                        <p:attrNameLst>
                                          <p:attrName>ppt_x</p:attrName>
                                        </p:attrNameLst>
                                      </p:cBhvr>
                                      <p:tavLst>
                                        <p:tav tm="0">
                                          <p:val>
                                            <p:strVal val="#ppt_x"/>
                                          </p:val>
                                        </p:tav>
                                        <p:tav tm="100000">
                                          <p:val>
                                            <p:strVal val="#ppt_x"/>
                                          </p:val>
                                        </p:tav>
                                      </p:tavLst>
                                    </p:anim>
                                    <p:anim calcmode="lin" valueType="num">
                                      <p:cBhvr additive="base">
                                        <p:cTn id="12" dur="500" fill="hold"/>
                                        <p:tgtEl>
                                          <p:spTgt spid="17413"/>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7414"/>
                                        </p:tgtEl>
                                        <p:attrNameLst>
                                          <p:attrName>style.visibility</p:attrName>
                                        </p:attrNameLst>
                                      </p:cBhvr>
                                      <p:to>
                                        <p:strVal val="visible"/>
                                      </p:to>
                                    </p:set>
                                    <p:anim calcmode="lin" valueType="num">
                                      <p:cBhvr additive="base">
                                        <p:cTn id="15" dur="500" fill="hold"/>
                                        <p:tgtEl>
                                          <p:spTgt spid="17414"/>
                                        </p:tgtEl>
                                        <p:attrNameLst>
                                          <p:attrName>ppt_x</p:attrName>
                                        </p:attrNameLst>
                                      </p:cBhvr>
                                      <p:tavLst>
                                        <p:tav tm="0">
                                          <p:val>
                                            <p:strVal val="#ppt_x"/>
                                          </p:val>
                                        </p:tav>
                                        <p:tav tm="100000">
                                          <p:val>
                                            <p:strVal val="#ppt_x"/>
                                          </p:val>
                                        </p:tav>
                                      </p:tavLst>
                                    </p:anim>
                                    <p:anim calcmode="lin" valueType="num">
                                      <p:cBhvr additive="base">
                                        <p:cTn id="16" dur="500" fill="hold"/>
                                        <p:tgtEl>
                                          <p:spTgt spid="1741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7415"/>
                                        </p:tgtEl>
                                        <p:attrNameLst>
                                          <p:attrName>style.visibility</p:attrName>
                                        </p:attrNameLst>
                                      </p:cBhvr>
                                      <p:to>
                                        <p:strVal val="visible"/>
                                      </p:to>
                                    </p:set>
                                    <p:anim calcmode="lin" valueType="num">
                                      <p:cBhvr additive="base">
                                        <p:cTn id="19" dur="500" fill="hold"/>
                                        <p:tgtEl>
                                          <p:spTgt spid="17415"/>
                                        </p:tgtEl>
                                        <p:attrNameLst>
                                          <p:attrName>ppt_x</p:attrName>
                                        </p:attrNameLst>
                                      </p:cBhvr>
                                      <p:tavLst>
                                        <p:tav tm="0">
                                          <p:val>
                                            <p:strVal val="#ppt_x"/>
                                          </p:val>
                                        </p:tav>
                                        <p:tav tm="100000">
                                          <p:val>
                                            <p:strVal val="#ppt_x"/>
                                          </p:val>
                                        </p:tav>
                                      </p:tavLst>
                                    </p:anim>
                                    <p:anim calcmode="lin" valueType="num">
                                      <p:cBhvr additive="base">
                                        <p:cTn id="20" dur="500" fill="hold"/>
                                        <p:tgtEl>
                                          <p:spTgt spid="17415"/>
                                        </p:tgtEl>
                                        <p:attrNameLst>
                                          <p:attrName>ppt_y</p:attrName>
                                        </p:attrNameLst>
                                      </p:cBhvr>
                                      <p:tavLst>
                                        <p:tav tm="0">
                                          <p:val>
                                            <p:strVal val="0-#ppt_h/2"/>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7416">
                                            <p:txEl>
                                              <p:pRg st="0" end="0"/>
                                            </p:txEl>
                                          </p:spTgt>
                                        </p:tgtEl>
                                        <p:attrNameLst>
                                          <p:attrName>style.visibility</p:attrName>
                                        </p:attrNameLst>
                                      </p:cBhvr>
                                      <p:to>
                                        <p:strVal val="visible"/>
                                      </p:to>
                                    </p:set>
                                    <p:anim calcmode="lin" valueType="num">
                                      <p:cBhvr additive="base">
                                        <p:cTn id="23" dur="500" fill="hold"/>
                                        <p:tgtEl>
                                          <p:spTgt spid="17416">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7416">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7416">
                                            <p:txEl>
                                              <p:pRg st="2" end="2"/>
                                            </p:txEl>
                                          </p:spTgt>
                                        </p:tgtEl>
                                        <p:attrNameLst>
                                          <p:attrName>style.visibility</p:attrName>
                                        </p:attrNameLst>
                                      </p:cBhvr>
                                      <p:to>
                                        <p:strVal val="visible"/>
                                      </p:to>
                                    </p:set>
                                    <p:anim calcmode="lin" valueType="num">
                                      <p:cBhvr additive="base">
                                        <p:cTn id="27" dur="500" fill="hold"/>
                                        <p:tgtEl>
                                          <p:spTgt spid="17416">
                                            <p:txEl>
                                              <p:pRg st="2" end="2"/>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7416">
                                            <p:txEl>
                                              <p:pRg st="2" end="2"/>
                                            </p:txEl>
                                          </p:spTgt>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17416">
                                            <p:txEl>
                                              <p:pRg st="4" end="4"/>
                                            </p:txEl>
                                          </p:spTgt>
                                        </p:tgtEl>
                                        <p:attrNameLst>
                                          <p:attrName>style.visibility</p:attrName>
                                        </p:attrNameLst>
                                      </p:cBhvr>
                                      <p:to>
                                        <p:strVal val="visible"/>
                                      </p:to>
                                    </p:set>
                                    <p:anim calcmode="lin" valueType="num">
                                      <p:cBhvr additive="base">
                                        <p:cTn id="31" dur="500" fill="hold"/>
                                        <p:tgtEl>
                                          <p:spTgt spid="17416">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7416">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animBg="1"/>
      <p:bldP spid="17414" grpId="0"/>
      <p:bldP spid="174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sz="quarter" idx="1"/>
            <p:custDataLst>
              <p:tags r:id="rId1"/>
            </p:custDataLst>
          </p:nvPr>
        </p:nvSpPr>
        <p:spPr>
          <a:xfrm>
            <a:off x="457200" y="381000"/>
            <a:ext cx="8229600" cy="4876800"/>
          </a:xfrm>
          <a:ln>
            <a:solidFill>
              <a:schemeClr val="accent1"/>
            </a:solidFill>
          </a:ln>
        </p:spPr>
        <p:txBody>
          <a:bodyPr>
            <a:normAutofit lnSpcReduction="10000"/>
          </a:bodyPr>
          <a:lstStyle/>
          <a:p>
            <a:pPr algn="ctr" eaLnBrk="1" hangingPunct="1">
              <a:buNone/>
            </a:pPr>
            <a:r>
              <a:rPr lang="en-US" sz="3600" b="1" dirty="0"/>
              <a:t>Adolescents become increasingly aware of cultural roles and what is expected of them due to</a:t>
            </a:r>
          </a:p>
          <a:p>
            <a:pPr eaLnBrk="1" hangingPunct="1">
              <a:buFont typeface="Wingdings" pitchFamily="-107" charset="2"/>
              <a:buNone/>
            </a:pPr>
            <a:endParaRPr lang="en-US" b="1" dirty="0">
              <a:solidFill>
                <a:srgbClr val="00060C"/>
              </a:solidFill>
            </a:endParaRPr>
          </a:p>
          <a:p>
            <a:pPr lvl="1" eaLnBrk="1" hangingPunct="1"/>
            <a:r>
              <a:rPr lang="en-US" sz="2800" dirty="0"/>
              <a:t>Increased cognitive capacities in adolescence (i.e., abstract thinking &amp; self-reflection)</a:t>
            </a:r>
          </a:p>
          <a:p>
            <a:pPr lvl="1" eaLnBrk="1" hangingPunct="1"/>
            <a:endParaRPr lang="en-US" sz="2800" dirty="0"/>
          </a:p>
          <a:p>
            <a:pPr lvl="1" eaLnBrk="1" hangingPunct="1"/>
            <a:r>
              <a:rPr lang="en-US" sz="2800" dirty="0"/>
              <a:t>Understanding that with transition to adulthood they’re expected to adapt to adult role requirements</a:t>
            </a:r>
          </a:p>
          <a:p>
            <a:pPr eaLnBrk="1" hangingPunct="1">
              <a:buFont typeface="Wingdings" pitchFamily="-107" charset="2"/>
              <a:buNone/>
            </a:pPr>
            <a:endParaRPr lang="en-US" dirty="0"/>
          </a:p>
        </p:txBody>
      </p:sp>
    </p:spTree>
    <p:extLst>
      <p:ext uri="{BB962C8B-B14F-4D97-AF65-F5344CB8AC3E}">
        <p14:creationId xmlns:p14="http://schemas.microsoft.com/office/powerpoint/2010/main" val="646383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rrowheads="1"/>
          </p:cNvSpPr>
          <p:nvPr>
            <p:ph type="title" sz="quarter"/>
            <p:custDataLst>
              <p:tags r:id="rId1"/>
            </p:custDataLst>
          </p:nvPr>
        </p:nvSpPr>
        <p:spPr>
          <a:xfrm>
            <a:off x="457200" y="274638"/>
            <a:ext cx="8229600" cy="704850"/>
          </a:xfrm>
        </p:spPr>
        <p:txBody>
          <a:bodyPr>
            <a:normAutofit fontScale="90000"/>
          </a:bodyPr>
          <a:lstStyle/>
          <a:p>
            <a:pPr algn="ctr" eaLnBrk="1" fontAlgn="auto" hangingPunct="1">
              <a:spcAft>
                <a:spcPts val="0"/>
              </a:spcAft>
              <a:defRPr/>
            </a:pPr>
            <a:r>
              <a:rPr lang="en-CA" b="1" dirty="0">
                <a:solidFill>
                  <a:srgbClr val="C00000"/>
                </a:solidFill>
              </a:rPr>
              <a:t>Cultural Values</a:t>
            </a:r>
            <a:endParaRPr lang="en-US" b="1" dirty="0">
              <a:solidFill>
                <a:srgbClr val="C00000"/>
              </a:solidFill>
            </a:endParaRPr>
          </a:p>
        </p:txBody>
      </p:sp>
      <p:graphicFrame>
        <p:nvGraphicFramePr>
          <p:cNvPr id="18435" name="Group 3"/>
          <p:cNvGraphicFramePr>
            <a:graphicFrameLocks noGrp="1"/>
          </p:cNvGraphicFramePr>
          <p:nvPr>
            <p:ph sz="quarter" idx="1"/>
            <p:custDataLst>
              <p:tags r:id="rId2"/>
            </p:custDataLst>
            <p:extLst>
              <p:ext uri="{D42A27DB-BD31-4B8C-83A1-F6EECF244321}">
                <p14:modId xmlns:p14="http://schemas.microsoft.com/office/powerpoint/2010/main" val="2152262820"/>
              </p:ext>
            </p:extLst>
          </p:nvPr>
        </p:nvGraphicFramePr>
        <p:xfrm>
          <a:off x="626485" y="2971800"/>
          <a:ext cx="8002588" cy="2231136"/>
        </p:xfrm>
        <a:graphic>
          <a:graphicData uri="http://schemas.openxmlformats.org/drawingml/2006/table">
            <a:tbl>
              <a:tblPr/>
              <a:tblGrid>
                <a:gridCol w="4002088">
                  <a:extLst>
                    <a:ext uri="{9D8B030D-6E8A-4147-A177-3AD203B41FA5}">
                      <a16:colId xmlns:a16="http://schemas.microsoft.com/office/drawing/2014/main" val="20000"/>
                    </a:ext>
                  </a:extLst>
                </a:gridCol>
                <a:gridCol w="4000500">
                  <a:extLst>
                    <a:ext uri="{9D8B030D-6E8A-4147-A177-3AD203B41FA5}">
                      <a16:colId xmlns:a16="http://schemas.microsoft.com/office/drawing/2014/main" val="20001"/>
                    </a:ext>
                  </a:extLst>
                </a:gridCol>
              </a:tblGrid>
              <a:tr h="44132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1" i="0" u="none" strike="noStrike" cap="none" normalizeH="0" baseline="0" dirty="0">
                          <a:ln>
                            <a:noFill/>
                          </a:ln>
                          <a:solidFill>
                            <a:schemeClr val="tx1"/>
                          </a:solidFill>
                          <a:effectLst/>
                          <a:latin typeface="Garamond" pitchFamily="18" charset="0"/>
                        </a:rPr>
                        <a:t>Individualism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1" i="0" u="none" strike="noStrike" cap="none" normalizeH="0" baseline="0" dirty="0">
                          <a:ln>
                            <a:noFill/>
                          </a:ln>
                          <a:solidFill>
                            <a:schemeClr val="tx1"/>
                          </a:solidFill>
                          <a:effectLst/>
                          <a:latin typeface="Garamond" pitchFamily="18" charset="0"/>
                        </a:rPr>
                        <a:t>Collectivism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160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r>
                        <a:rPr kumimoji="0" lang="en-US" sz="2400" b="0" i="0" u="none" strike="noStrike" cap="none" normalizeH="0" baseline="0" dirty="0">
                          <a:ln>
                            <a:noFill/>
                          </a:ln>
                          <a:solidFill>
                            <a:schemeClr val="tx1"/>
                          </a:solidFill>
                          <a:effectLst/>
                          <a:latin typeface="Garamond" pitchFamily="18" charset="0"/>
                        </a:rPr>
                        <a:t> Independence</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r>
                        <a:rPr kumimoji="0" lang="en-US" sz="2400" b="0" i="0" u="none" strike="noStrike" cap="none" normalizeH="0" baseline="0" dirty="0">
                          <a:ln>
                            <a:noFill/>
                          </a:ln>
                          <a:solidFill>
                            <a:schemeClr val="tx1"/>
                          </a:solidFill>
                          <a:effectLst/>
                          <a:latin typeface="Garamond" pitchFamily="18" charset="0"/>
                        </a:rPr>
                        <a:t> Self-expression</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r>
                        <a:rPr kumimoji="0" lang="en-US" sz="2400" b="0" i="0" u="none" strike="noStrike" cap="none" normalizeH="0" baseline="0" dirty="0">
                          <a:ln>
                            <a:noFill/>
                          </a:ln>
                          <a:solidFill>
                            <a:schemeClr val="tx1"/>
                          </a:solidFill>
                          <a:effectLst/>
                          <a:latin typeface="Garamond" pitchFamily="18" charset="0"/>
                        </a:rPr>
                        <a:t> Broad socialization</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r>
                        <a:rPr kumimoji="0" lang="en-US" sz="2400" b="0" i="0" u="none" strike="noStrike" cap="none" normalizeH="0" baseline="0" dirty="0">
                          <a:ln>
                            <a:noFill/>
                          </a:ln>
                          <a:solidFill>
                            <a:schemeClr val="tx1"/>
                          </a:solidFill>
                          <a:effectLst/>
                          <a:latin typeface="Garamond" pitchFamily="18" charset="0"/>
                        </a:rPr>
                        <a:t> “Western”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r>
                        <a:rPr kumimoji="0" lang="en-US" sz="2400" b="0" i="0" u="none" strike="noStrike" cap="none" normalizeH="0" baseline="0" dirty="0">
                          <a:ln>
                            <a:noFill/>
                          </a:ln>
                          <a:solidFill>
                            <a:schemeClr val="tx1"/>
                          </a:solidFill>
                          <a:effectLst/>
                          <a:latin typeface="Garamond" pitchFamily="18" charset="0"/>
                        </a:rPr>
                        <a:t> Obedience</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r>
                        <a:rPr kumimoji="0" lang="en-US" sz="2400" b="0" i="0" u="none" strike="noStrike" cap="none" normalizeH="0" baseline="0" dirty="0">
                          <a:ln>
                            <a:noFill/>
                          </a:ln>
                          <a:solidFill>
                            <a:schemeClr val="tx1"/>
                          </a:solidFill>
                          <a:effectLst/>
                          <a:latin typeface="Garamond" pitchFamily="18" charset="0"/>
                        </a:rPr>
                        <a:t> Conformity</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r>
                        <a:rPr kumimoji="0" lang="en-US" sz="2400" b="0" i="0" u="none" strike="noStrike" cap="none" normalizeH="0" baseline="0" dirty="0">
                          <a:ln>
                            <a:noFill/>
                          </a:ln>
                          <a:solidFill>
                            <a:schemeClr val="tx1"/>
                          </a:solidFill>
                          <a:effectLst/>
                          <a:latin typeface="Garamond" pitchFamily="18" charset="0"/>
                        </a:rPr>
                        <a:t> Narrow socialization</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Char char="n"/>
                        <a:tabLst/>
                      </a:pPr>
                      <a:r>
                        <a:rPr kumimoji="0" lang="en-US" sz="2400" b="0" i="0" u="none" strike="noStrike" cap="none" normalizeH="0" baseline="0" dirty="0">
                          <a:ln>
                            <a:noFill/>
                          </a:ln>
                          <a:solidFill>
                            <a:schemeClr val="tx1"/>
                          </a:solidFill>
                          <a:effectLst/>
                          <a:latin typeface="Garamond" pitchFamily="18" charset="0"/>
                        </a:rPr>
                        <a:t> “Eastern”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pic>
        <p:nvPicPr>
          <p:cNvPr id="18449" name="Picture 17" descr="j0311722"/>
          <p:cNvPicPr>
            <a:picLocks noGrp="1" noChangeAspect="1" noChangeArrowheads="1"/>
          </p:cNvPicPr>
          <p:nvPr>
            <p:ph sz="quarter" idx="2"/>
            <p:custDataLst>
              <p:tags r:id="rId3"/>
            </p:custDataLst>
          </p:nvPr>
        </p:nvPicPr>
        <p:blipFill>
          <a:blip r:embed="rId8" cstate="print"/>
          <a:srcRect/>
          <a:stretch>
            <a:fillRect/>
          </a:stretch>
        </p:blipFill>
        <p:spPr>
          <a:xfrm>
            <a:off x="381000" y="5867400"/>
            <a:ext cx="615950" cy="644525"/>
          </a:xfrm>
          <a:noFill/>
        </p:spPr>
      </p:pic>
      <p:sp>
        <p:nvSpPr>
          <p:cNvPr id="17423" name="Rectangle 14"/>
          <p:cNvSpPr>
            <a:spLocks noChangeArrowheads="1"/>
          </p:cNvSpPr>
          <p:nvPr>
            <p:custDataLst>
              <p:tags r:id="rId4"/>
            </p:custDataLst>
          </p:nvPr>
        </p:nvSpPr>
        <p:spPr bwMode="auto">
          <a:xfrm>
            <a:off x="990600" y="6324600"/>
            <a:ext cx="6553200" cy="533400"/>
          </a:xfrm>
          <a:prstGeom prst="rect">
            <a:avLst/>
          </a:prstGeom>
          <a:noFill/>
          <a:ln w="9525">
            <a:noFill/>
            <a:miter lim="800000"/>
            <a:headEnd/>
            <a:tailEnd/>
          </a:ln>
        </p:spPr>
        <p:txBody>
          <a:bodyPr/>
          <a:lstStyle/>
          <a:p>
            <a:pPr>
              <a:spcBef>
                <a:spcPct val="50000"/>
              </a:spcBef>
            </a:pPr>
            <a:endParaRPr lang="en-US" sz="1000" b="1">
              <a:solidFill>
                <a:srgbClr val="A08366"/>
              </a:solidFill>
              <a:latin typeface="Times New Roman" pitchFamily="18" charset="0"/>
            </a:endParaRPr>
          </a:p>
        </p:txBody>
      </p:sp>
      <p:sp>
        <p:nvSpPr>
          <p:cNvPr id="17424" name="Text Box 15"/>
          <p:cNvSpPr txBox="1">
            <a:spLocks noChangeArrowheads="1"/>
          </p:cNvSpPr>
          <p:nvPr>
            <p:custDataLst>
              <p:tags r:id="rId5"/>
            </p:custDataLst>
          </p:nvPr>
        </p:nvSpPr>
        <p:spPr bwMode="auto">
          <a:xfrm>
            <a:off x="1066800" y="1905000"/>
            <a:ext cx="184150" cy="366713"/>
          </a:xfrm>
          <a:prstGeom prst="rect">
            <a:avLst/>
          </a:prstGeom>
          <a:noFill/>
          <a:ln w="9525">
            <a:noFill/>
            <a:miter lim="800000"/>
            <a:headEnd/>
            <a:tailEnd/>
          </a:ln>
        </p:spPr>
        <p:txBody>
          <a:bodyPr wrap="none">
            <a:spAutoFit/>
          </a:bodyPr>
          <a:lstStyle/>
          <a:p>
            <a:endParaRPr lang="en-US">
              <a:latin typeface="Verdana" pitchFamily="-107" charset="0"/>
            </a:endParaRPr>
          </a:p>
        </p:txBody>
      </p:sp>
      <p:sp>
        <p:nvSpPr>
          <p:cNvPr id="18448" name="Text Box 16"/>
          <p:cNvSpPr txBox="1">
            <a:spLocks noChangeArrowheads="1"/>
          </p:cNvSpPr>
          <p:nvPr>
            <p:custDataLst>
              <p:tags r:id="rId6"/>
            </p:custDataLst>
          </p:nvPr>
        </p:nvSpPr>
        <p:spPr bwMode="auto">
          <a:xfrm>
            <a:off x="1219200" y="5486400"/>
            <a:ext cx="7416800" cy="877888"/>
          </a:xfrm>
          <a:prstGeom prst="rect">
            <a:avLst/>
          </a:prstGeom>
          <a:gradFill rotWithShape="1">
            <a:gsLst>
              <a:gs pos="0">
                <a:srgbClr val="00FFCC"/>
              </a:gs>
              <a:gs pos="100000">
                <a:srgbClr val="00765E"/>
              </a:gs>
            </a:gsLst>
            <a:lin ang="5400000" scaled="1"/>
          </a:gradFill>
          <a:ln w="9525">
            <a:noFill/>
            <a:miter lim="800000"/>
            <a:headEnd/>
            <a:tailEnd/>
          </a:ln>
        </p:spPr>
        <p:txBody>
          <a:bodyPr>
            <a:spAutoFit/>
          </a:bodyPr>
          <a:lstStyle/>
          <a:p>
            <a:r>
              <a:rPr lang="en-US" sz="1700" b="1" dirty="0">
                <a:solidFill>
                  <a:srgbClr val="00060C"/>
                </a:solidFill>
                <a:latin typeface="Verdana" pitchFamily="-107" charset="0"/>
              </a:rPr>
              <a:t>Keep in Mind</a:t>
            </a:r>
          </a:p>
          <a:p>
            <a:r>
              <a:rPr lang="en-US" sz="1700" b="1" dirty="0">
                <a:solidFill>
                  <a:srgbClr val="00060C"/>
                </a:solidFill>
                <a:latin typeface="Verdana" pitchFamily="-107" charset="0"/>
              </a:rPr>
              <a:t>	--There are individual differences in any culture</a:t>
            </a:r>
          </a:p>
          <a:p>
            <a:pPr lvl="2"/>
            <a:r>
              <a:rPr lang="en-US" sz="1700" b="1" dirty="0">
                <a:solidFill>
                  <a:srgbClr val="00060C"/>
                </a:solidFill>
                <a:latin typeface="Verdana" pitchFamily="-107" charset="0"/>
              </a:rPr>
              <a:t>-Diversity also exists </a:t>
            </a:r>
            <a:r>
              <a:rPr lang="en-US" sz="1700" b="1" i="1" dirty="0">
                <a:solidFill>
                  <a:srgbClr val="00060C"/>
                </a:solidFill>
                <a:latin typeface="Verdana" pitchFamily="-107" charset="0"/>
              </a:rPr>
              <a:t>within </a:t>
            </a:r>
            <a:r>
              <a:rPr lang="en-US" sz="1700" b="1" dirty="0">
                <a:solidFill>
                  <a:srgbClr val="00060C"/>
                </a:solidFill>
                <a:latin typeface="Verdana" pitchFamily="-107" charset="0"/>
              </a:rPr>
              <a:t>individuals</a:t>
            </a:r>
          </a:p>
        </p:txBody>
      </p:sp>
      <p:sp>
        <p:nvSpPr>
          <p:cNvPr id="2" name="TextBox 1"/>
          <p:cNvSpPr txBox="1"/>
          <p:nvPr/>
        </p:nvSpPr>
        <p:spPr>
          <a:xfrm>
            <a:off x="685800" y="1219200"/>
            <a:ext cx="7950200" cy="1200329"/>
          </a:xfrm>
          <a:prstGeom prst="rect">
            <a:avLst/>
          </a:prstGeom>
          <a:noFill/>
        </p:spPr>
        <p:txBody>
          <a:bodyPr wrap="square" rtlCol="0">
            <a:spAutoFit/>
          </a:bodyPr>
          <a:lstStyle/>
          <a:p>
            <a:r>
              <a:rPr lang="en-US" sz="2400" dirty="0"/>
              <a:t>Cultural values are often divided into two distinct types. In reality, cultural and family values can more easily be explained using a continuum.</a:t>
            </a:r>
          </a:p>
        </p:txBody>
      </p:sp>
    </p:spTree>
    <p:extLst>
      <p:ext uri="{BB962C8B-B14F-4D97-AF65-F5344CB8AC3E}">
        <p14:creationId xmlns:p14="http://schemas.microsoft.com/office/powerpoint/2010/main" val="38506864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8448"/>
                                        </p:tgtEl>
                                        <p:attrNameLst>
                                          <p:attrName>style.visibility</p:attrName>
                                        </p:attrNameLst>
                                      </p:cBhvr>
                                      <p:to>
                                        <p:strVal val="visible"/>
                                      </p:to>
                                    </p:set>
                                    <p:anim calcmode="lin" valueType="num">
                                      <p:cBhvr additive="base">
                                        <p:cTn id="7" dur="500" fill="hold"/>
                                        <p:tgtEl>
                                          <p:spTgt spid="18448"/>
                                        </p:tgtEl>
                                        <p:attrNameLst>
                                          <p:attrName>ppt_x</p:attrName>
                                        </p:attrNameLst>
                                      </p:cBhvr>
                                      <p:tavLst>
                                        <p:tav tm="0">
                                          <p:val>
                                            <p:strVal val="#ppt_x"/>
                                          </p:val>
                                        </p:tav>
                                        <p:tav tm="100000">
                                          <p:val>
                                            <p:strVal val="#ppt_x"/>
                                          </p:val>
                                        </p:tav>
                                      </p:tavLst>
                                    </p:anim>
                                    <p:anim calcmode="lin" valueType="num">
                                      <p:cBhvr additive="base">
                                        <p:cTn id="8" dur="500" fill="hold"/>
                                        <p:tgtEl>
                                          <p:spTgt spid="1844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449"/>
                                        </p:tgtEl>
                                        <p:attrNameLst>
                                          <p:attrName>style.visibility</p:attrName>
                                        </p:attrNameLst>
                                      </p:cBhvr>
                                      <p:to>
                                        <p:strVal val="visible"/>
                                      </p:to>
                                    </p:set>
                                    <p:anim calcmode="lin" valueType="num">
                                      <p:cBhvr additive="base">
                                        <p:cTn id="11" dur="500" fill="hold"/>
                                        <p:tgtEl>
                                          <p:spTgt spid="18449"/>
                                        </p:tgtEl>
                                        <p:attrNameLst>
                                          <p:attrName>ppt_x</p:attrName>
                                        </p:attrNameLst>
                                      </p:cBhvr>
                                      <p:tavLst>
                                        <p:tav tm="0">
                                          <p:val>
                                            <p:strVal val="#ppt_x"/>
                                          </p:val>
                                        </p:tav>
                                        <p:tav tm="100000">
                                          <p:val>
                                            <p:strVal val="#ppt_x"/>
                                          </p:val>
                                        </p:tav>
                                      </p:tavLst>
                                    </p:anim>
                                    <p:anim calcmode="lin" valueType="num">
                                      <p:cBhvr additive="base">
                                        <p:cTn id="12" dur="500" fill="hold"/>
                                        <p:tgtEl>
                                          <p:spTgt spid="184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custDataLst>
              <p:tags r:id="rId1"/>
            </p:custDataLst>
          </p:nvPr>
        </p:nvSpPr>
        <p:spPr>
          <a:xfrm>
            <a:off x="394855" y="206697"/>
            <a:ext cx="8534400" cy="868362"/>
          </a:xfrm>
        </p:spPr>
        <p:txBody>
          <a:bodyPr>
            <a:normAutofit fontScale="90000"/>
          </a:bodyPr>
          <a:lstStyle/>
          <a:p>
            <a:pPr eaLnBrk="1" fontAlgn="auto" hangingPunct="1">
              <a:spcAft>
                <a:spcPts val="0"/>
              </a:spcAft>
              <a:defRPr/>
            </a:pPr>
            <a:r>
              <a:rPr lang="en-CA" sz="4000" b="1" dirty="0">
                <a:solidFill>
                  <a:srgbClr val="C00000"/>
                </a:solidFill>
              </a:rPr>
              <a:t>Religious Beliefs &amp; Cognitive Development</a:t>
            </a:r>
            <a:endParaRPr lang="en-US" sz="4000" b="1" dirty="0">
              <a:solidFill>
                <a:srgbClr val="C00000"/>
              </a:solidFill>
            </a:endParaRPr>
          </a:p>
        </p:txBody>
      </p:sp>
      <p:sp>
        <p:nvSpPr>
          <p:cNvPr id="21507" name="Rectangle 3"/>
          <p:cNvSpPr>
            <a:spLocks noChangeArrowheads="1"/>
          </p:cNvSpPr>
          <p:nvPr>
            <p:custDataLst>
              <p:tags r:id="rId2"/>
            </p:custDataLst>
          </p:nvPr>
        </p:nvSpPr>
        <p:spPr bwMode="auto">
          <a:xfrm>
            <a:off x="990600" y="6324600"/>
            <a:ext cx="6553200" cy="533400"/>
          </a:xfrm>
          <a:prstGeom prst="rect">
            <a:avLst/>
          </a:prstGeom>
          <a:noFill/>
          <a:ln w="9525">
            <a:noFill/>
            <a:miter lim="800000"/>
            <a:headEnd/>
            <a:tailEnd/>
          </a:ln>
        </p:spPr>
        <p:txBody>
          <a:bodyPr/>
          <a:lstStyle/>
          <a:p>
            <a:pPr>
              <a:spcBef>
                <a:spcPct val="50000"/>
              </a:spcBef>
            </a:pPr>
            <a:endParaRPr lang="en-US" sz="1000" b="1">
              <a:solidFill>
                <a:srgbClr val="A08366"/>
              </a:solidFill>
              <a:latin typeface="Times New Roman" pitchFamily="18" charset="0"/>
            </a:endParaRPr>
          </a:p>
        </p:txBody>
      </p:sp>
      <p:sp>
        <p:nvSpPr>
          <p:cNvPr id="24580" name="Rectangle 4"/>
          <p:cNvSpPr>
            <a:spLocks noChangeArrowheads="1"/>
          </p:cNvSpPr>
          <p:nvPr>
            <p:custDataLst>
              <p:tags r:id="rId3"/>
            </p:custDataLst>
          </p:nvPr>
        </p:nvSpPr>
        <p:spPr bwMode="auto">
          <a:xfrm>
            <a:off x="330200" y="1795318"/>
            <a:ext cx="4248150" cy="546100"/>
          </a:xfrm>
          <a:prstGeom prst="rect">
            <a:avLst/>
          </a:prstGeom>
          <a:gradFill rotWithShape="1">
            <a:gsLst>
              <a:gs pos="0">
                <a:srgbClr val="00FFCC"/>
              </a:gs>
              <a:gs pos="100000">
                <a:srgbClr val="00765E"/>
              </a:gs>
            </a:gsLst>
            <a:lin ang="5400000" scaled="1"/>
          </a:gradFill>
          <a:ln w="9525">
            <a:miter lim="800000"/>
            <a:headEnd/>
            <a:tailEnd/>
          </a:ln>
          <a:scene3d>
            <a:camera prst="legacyPerspectiveBottom"/>
            <a:lightRig rig="legacyFlat3" dir="t"/>
          </a:scene3d>
          <a:sp3d extrusionH="887400" prstMaterial="legacyMatte">
            <a:bevelT w="13500" h="13500" prst="angle"/>
            <a:bevelB w="13500" h="13500" prst="angle"/>
            <a:extrusionClr>
              <a:srgbClr val="00FFCC"/>
            </a:extrusionClr>
          </a:sp3d>
        </p:spPr>
        <p:txBody>
          <a:bodyPr wrap="none" anchor="ctr">
            <a:flatTx/>
          </a:bodyPr>
          <a:lstStyle/>
          <a:p>
            <a:pPr algn="ctr"/>
            <a:r>
              <a:rPr lang="en-US" sz="2800" b="1" dirty="0">
                <a:solidFill>
                  <a:srgbClr val="000000"/>
                </a:solidFill>
                <a:latin typeface="Times New Roman" pitchFamily="18" charset="0"/>
              </a:rPr>
              <a:t>Poetic-conventional faith</a:t>
            </a:r>
            <a:endParaRPr lang="en-US" sz="2400" dirty="0">
              <a:solidFill>
                <a:srgbClr val="000000"/>
              </a:solidFill>
              <a:latin typeface="Times New Roman" pitchFamily="18" charset="0"/>
            </a:endParaRPr>
          </a:p>
        </p:txBody>
      </p:sp>
      <p:sp>
        <p:nvSpPr>
          <p:cNvPr id="24581" name="Rectangle 5"/>
          <p:cNvSpPr>
            <a:spLocks noChangeArrowheads="1"/>
          </p:cNvSpPr>
          <p:nvPr>
            <p:custDataLst>
              <p:tags r:id="rId4"/>
            </p:custDataLst>
          </p:nvPr>
        </p:nvSpPr>
        <p:spPr bwMode="auto">
          <a:xfrm>
            <a:off x="330200" y="3944937"/>
            <a:ext cx="4495800" cy="550863"/>
          </a:xfrm>
          <a:prstGeom prst="rect">
            <a:avLst/>
          </a:prstGeom>
          <a:gradFill rotWithShape="1">
            <a:gsLst>
              <a:gs pos="0">
                <a:srgbClr val="00FFCC"/>
              </a:gs>
              <a:gs pos="100000">
                <a:srgbClr val="00765E"/>
              </a:gs>
            </a:gsLst>
            <a:lin ang="5400000" scaled="1"/>
          </a:gradFill>
          <a:ln w="9525">
            <a:miter lim="800000"/>
            <a:headEnd/>
            <a:tailEnd/>
          </a:ln>
          <a:scene3d>
            <a:camera prst="legacyPerspectiveBottom"/>
            <a:lightRig rig="legacyFlat3" dir="t"/>
          </a:scene3d>
          <a:sp3d extrusionH="887400" prstMaterial="legacyMatte">
            <a:bevelT w="13500" h="13500" prst="angle"/>
            <a:bevelB w="13500" h="13500" prst="angle"/>
            <a:extrusionClr>
              <a:srgbClr val="00FFCC"/>
            </a:extrusionClr>
          </a:sp3d>
        </p:spPr>
        <p:txBody>
          <a:bodyPr wrap="none" anchor="ctr">
            <a:flatTx/>
          </a:bodyPr>
          <a:lstStyle/>
          <a:p>
            <a:pPr algn="ctr"/>
            <a:r>
              <a:rPr lang="en-US" sz="2800" b="1" dirty="0">
                <a:solidFill>
                  <a:srgbClr val="000000"/>
                </a:solidFill>
                <a:latin typeface="Times New Roman" pitchFamily="18" charset="0"/>
              </a:rPr>
              <a:t>Individuating-reflective faith</a:t>
            </a:r>
            <a:endParaRPr lang="en-US" sz="2400" dirty="0">
              <a:solidFill>
                <a:srgbClr val="000000"/>
              </a:solidFill>
              <a:latin typeface="Times New Roman" pitchFamily="18" charset="0"/>
            </a:endParaRPr>
          </a:p>
        </p:txBody>
      </p:sp>
      <p:sp>
        <p:nvSpPr>
          <p:cNvPr id="24582" name="Text Box 6"/>
          <p:cNvSpPr txBox="1">
            <a:spLocks noChangeArrowheads="1"/>
          </p:cNvSpPr>
          <p:nvPr>
            <p:custDataLst>
              <p:tags r:id="rId5"/>
            </p:custDataLst>
          </p:nvPr>
        </p:nvSpPr>
        <p:spPr bwMode="auto">
          <a:xfrm>
            <a:off x="762000" y="1095841"/>
            <a:ext cx="3384550" cy="769938"/>
          </a:xfrm>
          <a:prstGeom prst="rect">
            <a:avLst/>
          </a:prstGeom>
          <a:noFill/>
          <a:ln w="9525">
            <a:noFill/>
            <a:miter lim="800000"/>
            <a:headEnd/>
            <a:tailEnd/>
          </a:ln>
          <a:effectLst/>
        </p:spPr>
        <p:txBody>
          <a:bodyPr>
            <a:spAutoFit/>
          </a:bodyPr>
          <a:lstStyle/>
          <a:p>
            <a:pPr algn="ctr">
              <a:defRPr/>
            </a:pPr>
            <a:r>
              <a:rPr lang="en-US" sz="2800" b="1" dirty="0">
                <a:solidFill>
                  <a:schemeClr val="accent4">
                    <a:lumMod val="50000"/>
                  </a:schemeClr>
                </a:solidFill>
                <a:latin typeface="Times New Roman" pitchFamily="18" charset="0"/>
              </a:rPr>
              <a:t>Fowler’s Stage</a:t>
            </a:r>
          </a:p>
          <a:p>
            <a:pPr algn="ctr">
              <a:defRPr/>
            </a:pPr>
            <a:endParaRPr lang="en-US" sz="1600" dirty="0">
              <a:solidFill>
                <a:schemeClr val="accent4">
                  <a:lumMod val="50000"/>
                </a:schemeClr>
              </a:solidFill>
              <a:latin typeface="Times New Roman" pitchFamily="18" charset="0"/>
            </a:endParaRPr>
          </a:p>
        </p:txBody>
      </p:sp>
      <p:sp>
        <p:nvSpPr>
          <p:cNvPr id="24583" name="Text Box 7"/>
          <p:cNvSpPr txBox="1">
            <a:spLocks noChangeArrowheads="1"/>
          </p:cNvSpPr>
          <p:nvPr>
            <p:custDataLst>
              <p:tags r:id="rId6"/>
            </p:custDataLst>
          </p:nvPr>
        </p:nvSpPr>
        <p:spPr bwMode="auto">
          <a:xfrm>
            <a:off x="5181600" y="4008437"/>
            <a:ext cx="3505200" cy="822325"/>
          </a:xfrm>
          <a:prstGeom prst="rect">
            <a:avLst/>
          </a:prstGeom>
          <a:noFill/>
          <a:ln w="9525">
            <a:noFill/>
            <a:miter lim="800000"/>
            <a:headEnd/>
            <a:tailEnd/>
          </a:ln>
        </p:spPr>
        <p:txBody>
          <a:bodyPr>
            <a:spAutoFit/>
          </a:bodyPr>
          <a:lstStyle/>
          <a:p>
            <a:r>
              <a:rPr lang="en-US" sz="2400" b="1" i="1" dirty="0">
                <a:latin typeface="Arial" charset="0"/>
              </a:rPr>
              <a:t>Late adolescence/ emerging adulthood</a:t>
            </a:r>
            <a:r>
              <a:rPr lang="en-US" sz="2400" b="1" i="1" dirty="0">
                <a:solidFill>
                  <a:srgbClr val="FFFF99"/>
                </a:solidFill>
                <a:latin typeface="Arial" charset="0"/>
              </a:rPr>
              <a:t> </a:t>
            </a:r>
          </a:p>
        </p:txBody>
      </p:sp>
      <p:sp>
        <p:nvSpPr>
          <p:cNvPr id="24584" name="Text Box 8"/>
          <p:cNvSpPr txBox="1">
            <a:spLocks noChangeArrowheads="1"/>
          </p:cNvSpPr>
          <p:nvPr>
            <p:custDataLst>
              <p:tags r:id="rId7"/>
            </p:custDataLst>
          </p:nvPr>
        </p:nvSpPr>
        <p:spPr bwMode="auto">
          <a:xfrm>
            <a:off x="5105400" y="2057400"/>
            <a:ext cx="3810000" cy="457200"/>
          </a:xfrm>
          <a:prstGeom prst="rect">
            <a:avLst/>
          </a:prstGeom>
          <a:noFill/>
          <a:ln w="9525">
            <a:noFill/>
            <a:miter lim="800000"/>
            <a:headEnd/>
            <a:tailEnd/>
          </a:ln>
        </p:spPr>
        <p:txBody>
          <a:bodyPr>
            <a:spAutoFit/>
          </a:bodyPr>
          <a:lstStyle/>
          <a:p>
            <a:r>
              <a:rPr lang="en-CA" sz="2400" b="1" i="1" dirty="0">
                <a:latin typeface="Arial" charset="0"/>
              </a:rPr>
              <a:t>Early adolescence</a:t>
            </a:r>
            <a:endParaRPr lang="en-US" sz="2400" b="1" i="1" dirty="0">
              <a:latin typeface="Arial" charset="0"/>
            </a:endParaRPr>
          </a:p>
        </p:txBody>
      </p:sp>
      <p:sp>
        <p:nvSpPr>
          <p:cNvPr id="24585" name="Text Box 9"/>
          <p:cNvSpPr txBox="1">
            <a:spLocks noChangeArrowheads="1"/>
          </p:cNvSpPr>
          <p:nvPr>
            <p:custDataLst>
              <p:tags r:id="rId8"/>
            </p:custDataLst>
          </p:nvPr>
        </p:nvSpPr>
        <p:spPr bwMode="auto">
          <a:xfrm>
            <a:off x="4876800" y="1137405"/>
            <a:ext cx="3384550" cy="523220"/>
          </a:xfrm>
          <a:prstGeom prst="rect">
            <a:avLst/>
          </a:prstGeom>
          <a:noFill/>
          <a:ln w="9525">
            <a:noFill/>
            <a:miter lim="800000"/>
            <a:headEnd/>
            <a:tailEnd/>
          </a:ln>
          <a:effectLst/>
        </p:spPr>
        <p:txBody>
          <a:bodyPr wrap="square">
            <a:spAutoFit/>
          </a:bodyPr>
          <a:lstStyle/>
          <a:p>
            <a:pPr algn="ctr">
              <a:defRPr/>
            </a:pPr>
            <a:r>
              <a:rPr lang="en-US" sz="2800" b="1" dirty="0">
                <a:solidFill>
                  <a:schemeClr val="accent4">
                    <a:lumMod val="50000"/>
                  </a:schemeClr>
                </a:solidFill>
                <a:latin typeface="Times New Roman" pitchFamily="18" charset="0"/>
              </a:rPr>
              <a:t>Age</a:t>
            </a:r>
            <a:endParaRPr lang="en-US" sz="1600" b="1" dirty="0">
              <a:solidFill>
                <a:schemeClr val="accent4">
                  <a:lumMod val="50000"/>
                </a:schemeClr>
              </a:solidFill>
              <a:latin typeface="Times New Roman" pitchFamily="18" charset="0"/>
            </a:endParaRPr>
          </a:p>
        </p:txBody>
      </p:sp>
      <p:sp>
        <p:nvSpPr>
          <p:cNvPr id="24586" name="Text Box 10"/>
          <p:cNvSpPr txBox="1">
            <a:spLocks noChangeArrowheads="1"/>
          </p:cNvSpPr>
          <p:nvPr>
            <p:custDataLst>
              <p:tags r:id="rId9"/>
            </p:custDataLst>
          </p:nvPr>
        </p:nvSpPr>
        <p:spPr bwMode="auto">
          <a:xfrm>
            <a:off x="533400" y="2549236"/>
            <a:ext cx="7620000" cy="1200329"/>
          </a:xfrm>
          <a:prstGeom prst="rect">
            <a:avLst/>
          </a:prstGeom>
          <a:noFill/>
          <a:ln w="9525">
            <a:noFill/>
            <a:miter lim="800000"/>
            <a:headEnd/>
            <a:tailEnd/>
          </a:ln>
        </p:spPr>
        <p:txBody>
          <a:bodyPr wrap="square">
            <a:spAutoFit/>
          </a:bodyPr>
          <a:lstStyle/>
          <a:p>
            <a:r>
              <a:rPr lang="en-US" sz="2400" dirty="0">
                <a:latin typeface="Verdana" pitchFamily="-107" charset="0"/>
              </a:rPr>
              <a:t>Awareness of symbolism; More than one way of knowing the truth; abstract thought regarding God and faith</a:t>
            </a:r>
          </a:p>
        </p:txBody>
      </p:sp>
      <p:sp>
        <p:nvSpPr>
          <p:cNvPr id="24587" name="Text Box 11"/>
          <p:cNvSpPr txBox="1">
            <a:spLocks noChangeArrowheads="1"/>
          </p:cNvSpPr>
          <p:nvPr>
            <p:custDataLst>
              <p:tags r:id="rId10"/>
            </p:custDataLst>
          </p:nvPr>
        </p:nvSpPr>
        <p:spPr bwMode="auto">
          <a:xfrm>
            <a:off x="533400" y="4830762"/>
            <a:ext cx="8153400" cy="1200329"/>
          </a:xfrm>
          <a:prstGeom prst="rect">
            <a:avLst/>
          </a:prstGeom>
          <a:noFill/>
          <a:ln w="9525">
            <a:noFill/>
            <a:miter lim="800000"/>
            <a:headEnd/>
            <a:tailEnd/>
          </a:ln>
        </p:spPr>
        <p:txBody>
          <a:bodyPr wrap="square">
            <a:spAutoFit/>
          </a:bodyPr>
          <a:lstStyle/>
          <a:p>
            <a:r>
              <a:rPr lang="en-US" sz="2400" dirty="0">
                <a:latin typeface="Verdana" pitchFamily="-107" charset="0"/>
              </a:rPr>
              <a:t>Question beliefs, incorporate personal experiences, </a:t>
            </a:r>
          </a:p>
          <a:p>
            <a:r>
              <a:rPr lang="en-US" sz="2400" dirty="0">
                <a:latin typeface="Verdana" pitchFamily="-107" charset="0"/>
              </a:rPr>
              <a:t>Develop individualized faith.</a:t>
            </a:r>
          </a:p>
          <a:p>
            <a:endParaRPr lang="en-US" sz="2400" dirty="0">
              <a:latin typeface="Verdana" pitchFamily="-107" charset="0"/>
            </a:endParaRPr>
          </a:p>
        </p:txBody>
      </p:sp>
    </p:spTree>
    <p:extLst>
      <p:ext uri="{BB962C8B-B14F-4D97-AF65-F5344CB8AC3E}">
        <p14:creationId xmlns:p14="http://schemas.microsoft.com/office/powerpoint/2010/main" val="32729296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4580"/>
                                        </p:tgtEl>
                                        <p:attrNameLst>
                                          <p:attrName>style.visibility</p:attrName>
                                        </p:attrNameLst>
                                      </p:cBhvr>
                                      <p:to>
                                        <p:strVal val="visible"/>
                                      </p:to>
                                    </p:set>
                                    <p:animEffect transition="in" filter="wipe(left)">
                                      <p:cBhvr>
                                        <p:cTn id="7" dur="500"/>
                                        <p:tgtEl>
                                          <p:spTgt spid="2458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4584"/>
                                        </p:tgtEl>
                                        <p:attrNameLst>
                                          <p:attrName>style.visibility</p:attrName>
                                        </p:attrNameLst>
                                      </p:cBhvr>
                                      <p:to>
                                        <p:strVal val="visible"/>
                                      </p:to>
                                    </p:set>
                                    <p:animEffect transition="in" filter="wipe(left)">
                                      <p:cBhvr>
                                        <p:cTn id="10" dur="500"/>
                                        <p:tgtEl>
                                          <p:spTgt spid="24584"/>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24586"/>
                                        </p:tgtEl>
                                        <p:attrNameLst>
                                          <p:attrName>style.visibility</p:attrName>
                                        </p:attrNameLst>
                                      </p:cBhvr>
                                      <p:to>
                                        <p:strVal val="visible"/>
                                      </p:to>
                                    </p:set>
                                    <p:animEffect transition="in" filter="wipe(up)">
                                      <p:cBhvr>
                                        <p:cTn id="13" dur="500"/>
                                        <p:tgtEl>
                                          <p:spTgt spid="2458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4581"/>
                                        </p:tgtEl>
                                        <p:attrNameLst>
                                          <p:attrName>style.visibility</p:attrName>
                                        </p:attrNameLst>
                                      </p:cBhvr>
                                      <p:to>
                                        <p:strVal val="visible"/>
                                      </p:to>
                                    </p:set>
                                    <p:animEffect transition="in" filter="wipe(left)">
                                      <p:cBhvr>
                                        <p:cTn id="16" dur="500"/>
                                        <p:tgtEl>
                                          <p:spTgt spid="24581"/>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4583"/>
                                        </p:tgtEl>
                                        <p:attrNameLst>
                                          <p:attrName>style.visibility</p:attrName>
                                        </p:attrNameLst>
                                      </p:cBhvr>
                                      <p:to>
                                        <p:strVal val="visible"/>
                                      </p:to>
                                    </p:set>
                                    <p:animEffect transition="in" filter="wipe(left)">
                                      <p:cBhvr>
                                        <p:cTn id="19" dur="500"/>
                                        <p:tgtEl>
                                          <p:spTgt spid="24583"/>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24587"/>
                                        </p:tgtEl>
                                        <p:attrNameLst>
                                          <p:attrName>style.visibility</p:attrName>
                                        </p:attrNameLst>
                                      </p:cBhvr>
                                      <p:to>
                                        <p:strVal val="visible"/>
                                      </p:to>
                                    </p:set>
                                    <p:animEffect transition="in" filter="wipe(up)">
                                      <p:cBhvr>
                                        <p:cTn id="22" dur="500"/>
                                        <p:tgtEl>
                                          <p:spTgt spid="245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animBg="1"/>
      <p:bldP spid="24581" grpId="0" animBg="1"/>
      <p:bldP spid="24583" grpId="0"/>
      <p:bldP spid="24584" grpId="0"/>
      <p:bldP spid="24586" grpId="0"/>
      <p:bldP spid="2458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custDataLst>
              <p:tags r:id="rId1"/>
            </p:custDataLst>
          </p:nvPr>
        </p:nvSpPr>
        <p:spPr>
          <a:xfrm>
            <a:off x="457200" y="274638"/>
            <a:ext cx="8229600" cy="868362"/>
          </a:xfrm>
        </p:spPr>
        <p:txBody>
          <a:bodyPr>
            <a:normAutofit fontScale="90000"/>
          </a:bodyPr>
          <a:lstStyle/>
          <a:p>
            <a:pPr algn="ctr" eaLnBrk="1" fontAlgn="auto" hangingPunct="1">
              <a:spcAft>
                <a:spcPts val="0"/>
              </a:spcAft>
              <a:defRPr/>
            </a:pPr>
            <a:r>
              <a:rPr lang="en-CA" dirty="0">
                <a:solidFill>
                  <a:srgbClr val="C00000"/>
                </a:solidFill>
              </a:rPr>
              <a:t>Moral </a:t>
            </a:r>
            <a:r>
              <a:rPr lang="en-CA" dirty="0" smtClean="0">
                <a:solidFill>
                  <a:srgbClr val="C00000"/>
                </a:solidFill>
              </a:rPr>
              <a:t>and Ethical Development </a:t>
            </a:r>
            <a:r>
              <a:rPr lang="en-CA" dirty="0">
                <a:solidFill>
                  <a:srgbClr val="C00000"/>
                </a:solidFill>
              </a:rPr>
              <a:t/>
            </a:r>
            <a:br>
              <a:rPr lang="en-CA" dirty="0">
                <a:solidFill>
                  <a:srgbClr val="C00000"/>
                </a:solidFill>
              </a:rPr>
            </a:br>
            <a:endParaRPr lang="en-US" dirty="0">
              <a:solidFill>
                <a:srgbClr val="C00000"/>
              </a:solidFill>
            </a:endParaRPr>
          </a:p>
        </p:txBody>
      </p:sp>
      <p:sp>
        <p:nvSpPr>
          <p:cNvPr id="27651" name="Rectangle 3"/>
          <p:cNvSpPr>
            <a:spLocks noGrp="1" noChangeArrowheads="1"/>
          </p:cNvSpPr>
          <p:nvPr>
            <p:ph type="body" sz="half" idx="1"/>
            <p:custDataLst>
              <p:tags r:id="rId2"/>
            </p:custDataLst>
          </p:nvPr>
        </p:nvSpPr>
        <p:spPr>
          <a:xfrm>
            <a:off x="533400" y="1322070"/>
            <a:ext cx="8153400" cy="4495800"/>
          </a:xfrm>
        </p:spPr>
        <p:txBody>
          <a:bodyPr>
            <a:normAutofit/>
          </a:bodyPr>
          <a:lstStyle/>
          <a:p>
            <a:pPr marL="109728" indent="0" eaLnBrk="1" fontAlgn="auto" hangingPunct="1">
              <a:spcAft>
                <a:spcPts val="0"/>
              </a:spcAft>
              <a:buNone/>
              <a:defRPr/>
            </a:pPr>
            <a:endParaRPr lang="en-US" sz="3000" dirty="0"/>
          </a:p>
          <a:p>
            <a:pPr marL="109728" indent="0" eaLnBrk="1" fontAlgn="auto" hangingPunct="1">
              <a:spcAft>
                <a:spcPts val="0"/>
              </a:spcAft>
              <a:buNone/>
              <a:defRPr/>
            </a:pPr>
            <a:r>
              <a:rPr lang="en-US" sz="3000" dirty="0"/>
              <a:t>Culture and religious beliefs can influence what an individual sees as </a:t>
            </a:r>
            <a:r>
              <a:rPr lang="en-US" sz="3000" dirty="0" smtClean="0"/>
              <a:t>moral and/or ethical</a:t>
            </a:r>
            <a:r>
              <a:rPr lang="en-GB" sz="3000" dirty="0" smtClean="0"/>
              <a:t>. </a:t>
            </a:r>
            <a:r>
              <a:rPr lang="en-GB" sz="3000" dirty="0"/>
              <a:t>Recent theories of moral </a:t>
            </a:r>
            <a:r>
              <a:rPr lang="en-US" sz="3000" dirty="0"/>
              <a:t>development </a:t>
            </a:r>
            <a:r>
              <a:rPr lang="en-GB" sz="3000" dirty="0"/>
              <a:t>try to take different views into account</a:t>
            </a:r>
            <a:r>
              <a:rPr lang="en-US" sz="3000" dirty="0"/>
              <a:t>. </a:t>
            </a:r>
          </a:p>
        </p:txBody>
      </p:sp>
    </p:spTree>
    <p:extLst>
      <p:ext uri="{BB962C8B-B14F-4D97-AF65-F5344CB8AC3E}">
        <p14:creationId xmlns:p14="http://schemas.microsoft.com/office/powerpoint/2010/main" val="28392035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7651">
                                            <p:txEl>
                                              <p:pRg st="1" end="1"/>
                                            </p:txEl>
                                          </p:spTgt>
                                        </p:tgtEl>
                                        <p:attrNameLst>
                                          <p:attrName>style.visibility</p:attrName>
                                        </p:attrNameLst>
                                      </p:cBhvr>
                                      <p:to>
                                        <p:strVal val="visible"/>
                                      </p:to>
                                    </p:set>
                                    <p:anim calcmode="lin" valueType="num">
                                      <p:cBhvr additive="base">
                                        <p:cTn id="7" dur="500" fill="hold"/>
                                        <p:tgtEl>
                                          <p:spTgt spid="27651">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765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custDataLst>
              <p:tags r:id="rId1"/>
            </p:custDataLst>
          </p:nvPr>
        </p:nvSpPr>
        <p:spPr>
          <a:xfrm>
            <a:off x="457200" y="228600"/>
            <a:ext cx="8229600" cy="914400"/>
          </a:xfrm>
        </p:spPr>
        <p:txBody>
          <a:bodyPr>
            <a:normAutofit/>
          </a:bodyPr>
          <a:lstStyle/>
          <a:p>
            <a:pPr algn="ctr" eaLnBrk="1" fontAlgn="auto" hangingPunct="1">
              <a:spcAft>
                <a:spcPts val="0"/>
              </a:spcAft>
              <a:defRPr/>
            </a:pPr>
            <a:r>
              <a:rPr lang="en-CA" dirty="0">
                <a:solidFill>
                  <a:srgbClr val="C00000"/>
                </a:solidFill>
              </a:rPr>
              <a:t>Worldviews Approach: 3 “Ethics”</a:t>
            </a:r>
            <a:endParaRPr lang="en-US" dirty="0">
              <a:solidFill>
                <a:srgbClr val="C00000"/>
              </a:solidFill>
            </a:endParaRPr>
          </a:p>
        </p:txBody>
      </p:sp>
      <p:graphicFrame>
        <p:nvGraphicFramePr>
          <p:cNvPr id="31748" name="Group 4"/>
          <p:cNvGraphicFramePr>
            <a:graphicFrameLocks noGrp="1"/>
          </p:cNvGraphicFramePr>
          <p:nvPr>
            <p:ph type="tbl" idx="1"/>
            <p:custDataLst>
              <p:tags r:id="rId2"/>
            </p:custDataLst>
          </p:nvPr>
        </p:nvGraphicFramePr>
        <p:xfrm>
          <a:off x="533400" y="1371600"/>
          <a:ext cx="8229600" cy="3642360"/>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964154">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1" i="0" u="none" strike="noStrike" cap="none" normalizeH="0" baseline="0" dirty="0">
                          <a:ln>
                            <a:noFill/>
                          </a:ln>
                          <a:solidFill>
                            <a:srgbClr val="002060"/>
                          </a:solidFill>
                          <a:effectLst/>
                          <a:latin typeface="Garamond" pitchFamily="18" charset="0"/>
                        </a:rPr>
                        <a:t>Ethics of Autonomy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1" i="0" u="none" strike="noStrike" cap="none" normalizeH="0" baseline="0" dirty="0">
                          <a:ln>
                            <a:noFill/>
                          </a:ln>
                          <a:solidFill>
                            <a:srgbClr val="002060"/>
                          </a:solidFill>
                          <a:effectLst/>
                          <a:latin typeface="Garamond" pitchFamily="18" charset="0"/>
                        </a:rPr>
                        <a:t>Ethics of Community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1" i="0" u="none" strike="noStrike" cap="none" normalizeH="0" baseline="0" dirty="0">
                          <a:ln>
                            <a:noFill/>
                          </a:ln>
                          <a:solidFill>
                            <a:srgbClr val="002060"/>
                          </a:solidFill>
                          <a:effectLst/>
                          <a:latin typeface="Garamond" pitchFamily="18" charset="0"/>
                        </a:rPr>
                        <a:t>Ethics of Divinity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678206">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latin typeface="Garamond" pitchFamily="18" charset="0"/>
                        </a:rPr>
                        <a:t>Individual is primary moral authority having right to do as they wish as long as their behavior does no harm to others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latin typeface="Garamond" pitchFamily="18" charset="0"/>
                        </a:rPr>
                        <a:t>Responsibilities of roles in family, community are basis for moral judgments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400" b="0" i="0" u="none" strike="noStrike" cap="none" normalizeH="0" baseline="0" dirty="0">
                          <a:ln>
                            <a:noFill/>
                          </a:ln>
                          <a:solidFill>
                            <a:schemeClr val="tx1"/>
                          </a:solidFill>
                          <a:effectLst/>
                          <a:latin typeface="Garamond" pitchFamily="18" charset="0"/>
                        </a:rPr>
                        <a:t>Individual is a spiritual entity subject to the prescriptions of a divine authority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29713" name="Rectangle 3"/>
          <p:cNvSpPr>
            <a:spLocks noChangeArrowheads="1"/>
          </p:cNvSpPr>
          <p:nvPr>
            <p:custDataLst>
              <p:tags r:id="rId3"/>
            </p:custDataLst>
          </p:nvPr>
        </p:nvSpPr>
        <p:spPr bwMode="auto">
          <a:xfrm>
            <a:off x="990600" y="6324600"/>
            <a:ext cx="6553200" cy="533400"/>
          </a:xfrm>
          <a:prstGeom prst="rect">
            <a:avLst/>
          </a:prstGeom>
          <a:noFill/>
          <a:ln w="9525">
            <a:noFill/>
            <a:miter lim="800000"/>
            <a:headEnd/>
            <a:tailEnd/>
          </a:ln>
        </p:spPr>
        <p:txBody>
          <a:bodyPr/>
          <a:lstStyle/>
          <a:p>
            <a:pPr>
              <a:spcBef>
                <a:spcPct val="50000"/>
              </a:spcBef>
            </a:pPr>
            <a:endParaRPr lang="en-US" sz="1000" b="1">
              <a:solidFill>
                <a:srgbClr val="A08366"/>
              </a:solidFill>
              <a:latin typeface="Times New Roman" pitchFamily="18" charset="0"/>
            </a:endParaRPr>
          </a:p>
        </p:txBody>
      </p:sp>
      <p:sp>
        <p:nvSpPr>
          <p:cNvPr id="29714" name="Rectangle 21"/>
          <p:cNvSpPr>
            <a:spLocks noChangeArrowheads="1"/>
          </p:cNvSpPr>
          <p:nvPr>
            <p:custDataLst>
              <p:tags r:id="rId4"/>
            </p:custDataLst>
          </p:nvPr>
        </p:nvSpPr>
        <p:spPr bwMode="auto">
          <a:xfrm>
            <a:off x="381000" y="5257800"/>
            <a:ext cx="8305800" cy="695325"/>
          </a:xfrm>
          <a:prstGeom prst="rect">
            <a:avLst/>
          </a:prstGeom>
          <a:noFill/>
          <a:ln w="9525">
            <a:noFill/>
            <a:miter lim="800000"/>
            <a:headEnd/>
            <a:tailEnd/>
          </a:ln>
        </p:spPr>
        <p:txBody>
          <a:bodyPr>
            <a:spAutoFit/>
          </a:bodyPr>
          <a:lstStyle/>
          <a:p>
            <a:pPr marL="342900" indent="-342900" algn="ctr" eaLnBrk="1" hangingPunct="1">
              <a:lnSpc>
                <a:spcPct val="80000"/>
              </a:lnSpc>
              <a:spcBef>
                <a:spcPct val="100000"/>
              </a:spcBef>
              <a:buClr>
                <a:srgbClr val="FFFF00"/>
              </a:buClr>
              <a:buSzPct val="60000"/>
              <a:buFont typeface="Wingdings" pitchFamily="-107" charset="2"/>
              <a:buNone/>
            </a:pPr>
            <a:r>
              <a:rPr lang="en-US" sz="2400" b="1" dirty="0">
                <a:solidFill>
                  <a:srgbClr val="002060"/>
                </a:solidFill>
              </a:rPr>
              <a:t>Jensen has proposed a worldviews theory as a culturally-based alternative to Kohlberg’s </a:t>
            </a:r>
            <a:r>
              <a:rPr lang="en-US" sz="2400" b="1" dirty="0" smtClean="0">
                <a:solidFill>
                  <a:srgbClr val="002060"/>
                </a:solidFill>
              </a:rPr>
              <a:t>theory of moral development.</a:t>
            </a:r>
            <a:r>
              <a:rPr lang="en-US" sz="2400" dirty="0" smtClean="0">
                <a:solidFill>
                  <a:srgbClr val="002060"/>
                </a:solidFill>
              </a:rPr>
              <a:t> </a:t>
            </a:r>
            <a:endParaRPr lang="en-US" sz="2400" dirty="0">
              <a:solidFill>
                <a:srgbClr val="002060"/>
              </a:solidFill>
            </a:endParaRPr>
          </a:p>
        </p:txBody>
      </p:sp>
    </p:spTree>
    <p:extLst>
      <p:ext uri="{BB962C8B-B14F-4D97-AF65-F5344CB8AC3E}">
        <p14:creationId xmlns:p14="http://schemas.microsoft.com/office/powerpoint/2010/main" val="25241810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31748"/>
                                        </p:tgtEl>
                                        <p:attrNameLst>
                                          <p:attrName>style.visibility</p:attrName>
                                        </p:attrNameLst>
                                      </p:cBhvr>
                                      <p:to>
                                        <p:strVal val="visible"/>
                                      </p:to>
                                    </p:set>
                                    <p:anim calcmode="lin" valueType="num">
                                      <p:cBhvr>
                                        <p:cTn id="7" dur="500" fill="hold"/>
                                        <p:tgtEl>
                                          <p:spTgt spid="31748"/>
                                        </p:tgtEl>
                                        <p:attrNameLst>
                                          <p:attrName>ppt_w</p:attrName>
                                        </p:attrNameLst>
                                      </p:cBhvr>
                                      <p:tavLst>
                                        <p:tav tm="0">
                                          <p:val>
                                            <p:fltVal val="0"/>
                                          </p:val>
                                        </p:tav>
                                        <p:tav tm="100000">
                                          <p:val>
                                            <p:strVal val="#ppt_w"/>
                                          </p:val>
                                        </p:tav>
                                      </p:tavLst>
                                    </p:anim>
                                    <p:anim calcmode="lin" valueType="num">
                                      <p:cBhvr>
                                        <p:cTn id="8" dur="500" fill="hold"/>
                                        <p:tgtEl>
                                          <p:spTgt spid="31748"/>
                                        </p:tgtEl>
                                        <p:attrNameLst>
                                          <p:attrName>ppt_h</p:attrName>
                                        </p:attrNameLst>
                                      </p:cBhvr>
                                      <p:tavLst>
                                        <p:tav tm="0">
                                          <p:val>
                                            <p:fltVal val="0"/>
                                          </p:val>
                                        </p:tav>
                                        <p:tav tm="100000">
                                          <p:val>
                                            <p:strVal val="#ppt_h"/>
                                          </p:val>
                                        </p:tav>
                                      </p:tavLst>
                                    </p:anim>
                                    <p:animEffect transition="in" filter="fade">
                                      <p:cBhvr>
                                        <p:cTn id="9" dur="500"/>
                                        <p:tgtEl>
                                          <p:spTgt spid="31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Worldview</a:t>
            </a:r>
            <a:endParaRPr lang="en-US" dirty="0"/>
          </a:p>
        </p:txBody>
      </p:sp>
      <p:sp>
        <p:nvSpPr>
          <p:cNvPr id="5" name="TextBox 4"/>
          <p:cNvSpPr txBox="1"/>
          <p:nvPr/>
        </p:nvSpPr>
        <p:spPr>
          <a:xfrm>
            <a:off x="304800" y="1243886"/>
            <a:ext cx="8077200" cy="4893647"/>
          </a:xfrm>
          <a:prstGeom prst="rect">
            <a:avLst/>
          </a:prstGeom>
          <a:noFill/>
        </p:spPr>
        <p:txBody>
          <a:bodyPr wrap="square" rtlCol="0">
            <a:spAutoFit/>
          </a:bodyPr>
          <a:lstStyle/>
          <a:p>
            <a:pPr algn="l"/>
            <a:r>
              <a:rPr lang="en-GB" sz="2400" dirty="0"/>
              <a:t>Links moral reasoning to:</a:t>
            </a:r>
          </a:p>
          <a:p>
            <a:pPr algn="l"/>
            <a:endParaRPr lang="en-GB" sz="2400" dirty="0"/>
          </a:p>
          <a:p>
            <a:pPr marL="285750" indent="-285750" algn="l">
              <a:buFont typeface="Arial" panose="020B0604020202020204" pitchFamily="34" charset="0"/>
              <a:buChar char="•"/>
            </a:pPr>
            <a:r>
              <a:rPr lang="en-GB" sz="2400" dirty="0"/>
              <a:t>Cultural context</a:t>
            </a:r>
          </a:p>
          <a:p>
            <a:pPr marL="285750" indent="-285750" algn="l">
              <a:buFont typeface="Arial" panose="020B0604020202020204" pitchFamily="34" charset="0"/>
              <a:buChar char="•"/>
            </a:pPr>
            <a:r>
              <a:rPr lang="en-GB" sz="2400" dirty="0"/>
              <a:t>What it means to be human</a:t>
            </a:r>
          </a:p>
          <a:p>
            <a:pPr marL="285750" indent="-285750" algn="l">
              <a:buFont typeface="Arial" panose="020B0604020202020204" pitchFamily="34" charset="0"/>
              <a:buChar char="•"/>
            </a:pPr>
            <a:r>
              <a:rPr lang="en-GB" sz="2400" dirty="0"/>
              <a:t>What the world is like</a:t>
            </a:r>
          </a:p>
          <a:p>
            <a:pPr marL="285750" indent="-285750" algn="l">
              <a:buFont typeface="Arial" panose="020B0604020202020204" pitchFamily="34" charset="0"/>
              <a:buChar char="•"/>
            </a:pPr>
            <a:r>
              <a:rPr lang="en-GB" sz="2400" dirty="0"/>
              <a:t>Why people suffer</a:t>
            </a:r>
          </a:p>
          <a:p>
            <a:pPr marL="285750" indent="-285750" algn="l">
              <a:buFont typeface="Arial" panose="020B0604020202020204" pitchFamily="34" charset="0"/>
              <a:buChar char="•"/>
            </a:pPr>
            <a:r>
              <a:rPr lang="en-GB" sz="2400" dirty="0"/>
              <a:t>How to overcome suffering </a:t>
            </a:r>
          </a:p>
          <a:p>
            <a:pPr marL="285750" indent="-285750" algn="l">
              <a:buFont typeface="Arial" panose="020B0604020202020204" pitchFamily="34" charset="0"/>
              <a:buChar char="•"/>
            </a:pPr>
            <a:endParaRPr lang="en-GB" sz="2400" dirty="0"/>
          </a:p>
          <a:p>
            <a:pPr algn="l"/>
            <a:endParaRPr lang="en-GB" sz="2400" dirty="0"/>
          </a:p>
          <a:p>
            <a:pPr algn="l"/>
            <a:r>
              <a:rPr lang="en-GB" sz="2400" dirty="0"/>
              <a:t>It places increased attention on the transmission of moral concepts from some members of a community to others.</a:t>
            </a:r>
          </a:p>
          <a:p>
            <a:pPr algn="l"/>
            <a:endParaRPr lang="en-GB" sz="2400" dirty="0"/>
          </a:p>
          <a:p>
            <a:pPr algn="l"/>
            <a:r>
              <a:rPr lang="en-GB" sz="2400" dirty="0"/>
              <a:t>How does this compare to Kohlberg's theory and his stages?</a:t>
            </a:r>
            <a:endParaRPr lang="en-US" sz="2400" dirty="0"/>
          </a:p>
        </p:txBody>
      </p:sp>
    </p:spTree>
    <p:extLst>
      <p:ext uri="{BB962C8B-B14F-4D97-AF65-F5344CB8AC3E}">
        <p14:creationId xmlns:p14="http://schemas.microsoft.com/office/powerpoint/2010/main" val="4792152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378</TotalTime>
  <Words>1162</Words>
  <Application>Microsoft Office PowerPoint</Application>
  <PresentationFormat>On-screen Show (4:3)</PresentationFormat>
  <Paragraphs>169</Paragraphs>
  <Slides>23</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ＭＳ Ｐゴシック</vt:lpstr>
      <vt:lpstr>Arial</vt:lpstr>
      <vt:lpstr>Calibri</vt:lpstr>
      <vt:lpstr>Garamond</vt:lpstr>
      <vt:lpstr>Osaka</vt:lpstr>
      <vt:lpstr>Times New Roman</vt:lpstr>
      <vt:lpstr>Verdana</vt:lpstr>
      <vt:lpstr>Wingdings</vt:lpstr>
      <vt:lpstr>Wingdings 2</vt:lpstr>
      <vt:lpstr>Office Theme</vt:lpstr>
      <vt:lpstr>PowerPoint Presentation</vt:lpstr>
      <vt:lpstr>Influence of Families on Development</vt:lpstr>
      <vt:lpstr>Family Systems Approach</vt:lpstr>
      <vt:lpstr>Family Systems Approach</vt:lpstr>
      <vt:lpstr>Sibling Relationships</vt:lpstr>
      <vt:lpstr>Parent/Adolescent Conflict… </vt:lpstr>
      <vt:lpstr>Parenting Continuum</vt:lpstr>
      <vt:lpstr>Parenting</vt:lpstr>
      <vt:lpstr>What Parents Might Say…</vt:lpstr>
      <vt:lpstr>Experiences within families</vt:lpstr>
      <vt:lpstr>PowerPoint Presentation</vt:lpstr>
      <vt:lpstr>PowerPoint Presentation</vt:lpstr>
      <vt:lpstr>Running Away from Home</vt:lpstr>
      <vt:lpstr>Street Families</vt:lpstr>
      <vt:lpstr>Culture and Development</vt:lpstr>
      <vt:lpstr>Cultural Beliefs are…</vt:lpstr>
      <vt:lpstr>Socialization is…</vt:lpstr>
      <vt:lpstr>PowerPoint Presentation</vt:lpstr>
      <vt:lpstr>Cultural Values</vt:lpstr>
      <vt:lpstr>Religious Beliefs &amp; Cognitive Development</vt:lpstr>
      <vt:lpstr>Moral and Ethical Development  </vt:lpstr>
      <vt:lpstr>Worldviews Approach: 3 “Ethics”</vt:lpstr>
      <vt:lpstr>Worldview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Tech</dc:creator>
  <cp:lastModifiedBy>Leslie Kopf-Johnson</cp:lastModifiedBy>
  <cp:revision>23</cp:revision>
  <dcterms:created xsi:type="dcterms:W3CDTF">2014-12-30T20:32:17Z</dcterms:created>
  <dcterms:modified xsi:type="dcterms:W3CDTF">2019-03-26T02:17:38Z</dcterms:modified>
</cp:coreProperties>
</file>